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5"/>
  </p:notesMasterIdLst>
  <p:sldIdLst>
    <p:sldId id="256" r:id="rId9"/>
    <p:sldId id="447" r:id="rId10"/>
    <p:sldId id="446" r:id="rId11"/>
    <p:sldId id="457" r:id="rId12"/>
    <p:sldId id="455" r:id="rId13"/>
    <p:sldId id="448" r:id="rId14"/>
    <p:sldId id="420" r:id="rId15"/>
    <p:sldId id="421" r:id="rId16"/>
    <p:sldId id="419" r:id="rId17"/>
    <p:sldId id="341" r:id="rId18"/>
    <p:sldId id="390" r:id="rId19"/>
    <p:sldId id="459" r:id="rId20"/>
    <p:sldId id="339" r:id="rId21"/>
    <p:sldId id="337" r:id="rId22"/>
    <p:sldId id="433" r:id="rId23"/>
    <p:sldId id="434" r:id="rId24"/>
    <p:sldId id="413" r:id="rId25"/>
    <p:sldId id="380" r:id="rId26"/>
    <p:sldId id="442" r:id="rId27"/>
    <p:sldId id="460" r:id="rId28"/>
    <p:sldId id="440" r:id="rId29"/>
    <p:sldId id="461" r:id="rId30"/>
    <p:sldId id="432" r:id="rId31"/>
    <p:sldId id="422" r:id="rId32"/>
    <p:sldId id="429" r:id="rId33"/>
    <p:sldId id="310" r:id="rId34"/>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51" autoAdjust="0"/>
    <p:restoredTop sz="77351"/>
  </p:normalViewPr>
  <p:slideViewPr>
    <p:cSldViewPr>
      <p:cViewPr>
        <p:scale>
          <a:sx n="87" d="100"/>
          <a:sy n="87" d="100"/>
        </p:scale>
        <p:origin x="6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r>
              <a:rPr lang="en-US" dirty="0"/>
              <a:t/>
            </a: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r>
              <a:rPr lang="en-US" dirty="0"/>
              <a:t/>
            </a:r>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3C1KTDag0ZA" TargetMode="Externa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tiff"/></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4.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IL5YUCPyC5I?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623392" y="206084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5" name="3C1KTDag0ZA"/>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2207568" y="1921886"/>
            <a:ext cx="7614592" cy="4129084"/>
          </a:xfrm>
          <a:prstGeom prst="rect">
            <a:avLst/>
          </a:prstGeom>
          <a:noFill/>
          <a:ln>
            <a:noFill/>
          </a:ln>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 xmlns:a16="http://schemas.microsoft.com/office/drawing/2014/main"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p:txBody>
      </p:sp>
      <p:sp>
        <p:nvSpPr>
          <p:cNvPr id="4" name="Title 3">
            <a:extLst>
              <a:ext uri="{FF2B5EF4-FFF2-40B4-BE49-F238E27FC236}">
                <a16:creationId xmlns=""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 xmlns:a16="http://schemas.microsoft.com/office/drawing/2014/main"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 xmlns:a16="http://schemas.microsoft.com/office/drawing/2014/main" id="{42797611-F16B-2043-A6FF-337038723033}"/>
              </a:ext>
            </a:extLst>
          </p:cNvPr>
          <p:cNvPicPr>
            <a:picLocks noRot="1" noChangeAspect="1"/>
          </p:cNvPicPr>
          <p:nvPr>
            <a:videoFile r:link="rId1"/>
          </p:nvPr>
        </p:nvPicPr>
        <p:blipFill>
          <a:blip r:embed="rId4"/>
          <a:stretch>
            <a:fillRect/>
          </a:stretch>
        </p:blipFill>
        <p:spPr>
          <a:xfrm>
            <a:off x="2510729" y="1844824"/>
            <a:ext cx="7170541" cy="4051356"/>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6" name="Rounded Rectangle 5">
            <a:extLst>
              <a:ext uri="{FF2B5EF4-FFF2-40B4-BE49-F238E27FC236}">
                <a16:creationId xmlns="" xmlns:a16="http://schemas.microsoft.com/office/drawing/2014/main" id="{3120A5B3-E8CF-1645-AE51-E5574FE5F74F}"/>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7" name="Rounded Rectangle 6">
            <a:extLst>
              <a:ext uri="{FF2B5EF4-FFF2-40B4-BE49-F238E27FC236}">
                <a16:creationId xmlns=""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 xmlns:a16="http://schemas.microsoft.com/office/drawing/2014/main"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 xmlns:a16="http://schemas.microsoft.com/office/drawing/2014/main"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6000" y="3078291"/>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7408" y="2060848"/>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D0B8E684-7516-47AC-9294-08AAE612A259}">
  <ds:schemaRefs>
    <ds:schemaRef ds:uri="http://purl.org/dc/elements/1.1/"/>
    <ds:schemaRef ds:uri="http://www.w3.org/XML/1998/namespace"/>
    <ds:schemaRef ds:uri="b390c623-81a0-476f-984a-5b2ad478ef4f"/>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6d6ce26d-438a-4f93-8ad7-b70bc8847f7f"/>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0A21441-236E-4913-9BD5-2514F499D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37088</TotalTime>
  <Words>1056</Words>
  <Application>Microsoft Office PowerPoint</Application>
  <PresentationFormat>Widescreen</PresentationFormat>
  <Paragraphs>102</Paragraphs>
  <Slides>26</Slides>
  <Notes>26</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26</vt:i4>
      </vt:variant>
    </vt:vector>
  </HeadingPairs>
  <TitlesOfParts>
    <vt:vector size="39" baseType="lpstr">
      <vt:lpstr>Arial</vt:lpstr>
      <vt:lpstr>Calibri</vt:lpstr>
      <vt:lpstr>Calibri Light</vt:lpstr>
      <vt:lpstr>Courier New</vt:lpstr>
      <vt:lpstr>Gotham Narrow Bold</vt:lpstr>
      <vt:lpstr>Open Sans</vt:lpstr>
      <vt:lpstr>Open Sans Light</vt:lpstr>
      <vt:lpstr>Sassoon Infant Rg</vt: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Terminology </vt:lpstr>
      <vt:lpstr>Teaching order </vt:lpstr>
      <vt:lpstr>Gradually your child learns the entire alphabetic code:</vt:lpstr>
      <vt:lpstr>How we make learning stick </vt:lpstr>
      <vt:lpstr>PowerPoint Presentation</vt:lpstr>
      <vt:lpstr>Reading and spelling </vt:lpstr>
      <vt:lpstr>And all the different ways to write  the phoneme sh:</vt:lpstr>
      <vt:lpstr>Tricky words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Listening to your child read their phonics book</vt:lpstr>
      <vt:lpstr>Supporting your child with phonics</vt:lpstr>
      <vt:lpstr>Read to your child</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David Huryn</cp:lastModifiedBy>
  <cp:revision>372</cp:revision>
  <cp:lastPrinted>2021-11-08T18:32:12Z</cp:lastPrinted>
  <dcterms:modified xsi:type="dcterms:W3CDTF">2022-09-27T13:11:43Z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