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8" r:id="rId8"/>
    <p:sldId id="262" r:id="rId9"/>
    <p:sldId id="263" r:id="rId10"/>
    <p:sldId id="264" r:id="rId11"/>
    <p:sldId id="265" r:id="rId12"/>
    <p:sldId id="267"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35" autoAdjust="0"/>
    <p:restoredTop sz="94660"/>
  </p:normalViewPr>
  <p:slideViewPr>
    <p:cSldViewPr snapToGrid="0">
      <p:cViewPr varScale="1">
        <p:scale>
          <a:sx n="68" d="100"/>
          <a:sy n="68" d="100"/>
        </p:scale>
        <p:origin x="90" y="9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34541E-6E9B-4871-96C7-063913D8A15E}" type="datetimeFigureOut">
              <a:rPr lang="en-GB" smtClean="0"/>
              <a:t>03/12/2015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E750FA-43C9-4253-9489-BF6193F8D07E}" type="slidenum">
              <a:rPr lang="en-GB" smtClean="0"/>
              <a:t>‹#›</a:t>
            </a:fld>
            <a:endParaRPr lang="en-GB" dirty="0"/>
          </a:p>
        </p:txBody>
      </p:sp>
    </p:spTree>
    <p:extLst>
      <p:ext uri="{BB962C8B-B14F-4D97-AF65-F5344CB8AC3E}">
        <p14:creationId xmlns:p14="http://schemas.microsoft.com/office/powerpoint/2010/main" val="2327990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34541E-6E9B-4871-96C7-063913D8A15E}" type="datetimeFigureOut">
              <a:rPr lang="en-GB" smtClean="0"/>
              <a:t>03/12/2015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E750FA-43C9-4253-9489-BF6193F8D07E}" type="slidenum">
              <a:rPr lang="en-GB" smtClean="0"/>
              <a:t>‹#›</a:t>
            </a:fld>
            <a:endParaRPr lang="en-GB" dirty="0"/>
          </a:p>
        </p:txBody>
      </p:sp>
    </p:spTree>
    <p:extLst>
      <p:ext uri="{BB962C8B-B14F-4D97-AF65-F5344CB8AC3E}">
        <p14:creationId xmlns:p14="http://schemas.microsoft.com/office/powerpoint/2010/main" val="1365051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34541E-6E9B-4871-96C7-063913D8A15E}" type="datetimeFigureOut">
              <a:rPr lang="en-GB" smtClean="0"/>
              <a:t>03/12/2015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E750FA-43C9-4253-9489-BF6193F8D07E}" type="slidenum">
              <a:rPr lang="en-GB" smtClean="0"/>
              <a:t>‹#›</a:t>
            </a:fld>
            <a:endParaRPr lang="en-GB" dirty="0"/>
          </a:p>
        </p:txBody>
      </p:sp>
    </p:spTree>
    <p:extLst>
      <p:ext uri="{BB962C8B-B14F-4D97-AF65-F5344CB8AC3E}">
        <p14:creationId xmlns:p14="http://schemas.microsoft.com/office/powerpoint/2010/main" val="2756076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34541E-6E9B-4871-96C7-063913D8A15E}" type="datetimeFigureOut">
              <a:rPr lang="en-GB" smtClean="0"/>
              <a:t>03/12/2015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E750FA-43C9-4253-9489-BF6193F8D07E}" type="slidenum">
              <a:rPr lang="en-GB" smtClean="0"/>
              <a:t>‹#›</a:t>
            </a:fld>
            <a:endParaRPr lang="en-GB" dirty="0"/>
          </a:p>
        </p:txBody>
      </p:sp>
    </p:spTree>
    <p:extLst>
      <p:ext uri="{BB962C8B-B14F-4D97-AF65-F5344CB8AC3E}">
        <p14:creationId xmlns:p14="http://schemas.microsoft.com/office/powerpoint/2010/main" val="2236013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34541E-6E9B-4871-96C7-063913D8A15E}" type="datetimeFigureOut">
              <a:rPr lang="en-GB" smtClean="0"/>
              <a:t>03/12/2015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E750FA-43C9-4253-9489-BF6193F8D07E}" type="slidenum">
              <a:rPr lang="en-GB" smtClean="0"/>
              <a:t>‹#›</a:t>
            </a:fld>
            <a:endParaRPr lang="en-GB" dirty="0"/>
          </a:p>
        </p:txBody>
      </p:sp>
    </p:spTree>
    <p:extLst>
      <p:ext uri="{BB962C8B-B14F-4D97-AF65-F5344CB8AC3E}">
        <p14:creationId xmlns:p14="http://schemas.microsoft.com/office/powerpoint/2010/main" val="2822803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34541E-6E9B-4871-96C7-063913D8A15E}" type="datetimeFigureOut">
              <a:rPr lang="en-GB" smtClean="0"/>
              <a:t>03/12/2015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3E750FA-43C9-4253-9489-BF6193F8D07E}" type="slidenum">
              <a:rPr lang="en-GB" smtClean="0"/>
              <a:t>‹#›</a:t>
            </a:fld>
            <a:endParaRPr lang="en-GB" dirty="0"/>
          </a:p>
        </p:txBody>
      </p:sp>
    </p:spTree>
    <p:extLst>
      <p:ext uri="{BB962C8B-B14F-4D97-AF65-F5344CB8AC3E}">
        <p14:creationId xmlns:p14="http://schemas.microsoft.com/office/powerpoint/2010/main" val="241961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34541E-6E9B-4871-96C7-063913D8A15E}" type="datetimeFigureOut">
              <a:rPr lang="en-GB" smtClean="0"/>
              <a:t>03/12/2015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3E750FA-43C9-4253-9489-BF6193F8D07E}" type="slidenum">
              <a:rPr lang="en-GB" smtClean="0"/>
              <a:t>‹#›</a:t>
            </a:fld>
            <a:endParaRPr lang="en-GB" dirty="0"/>
          </a:p>
        </p:txBody>
      </p:sp>
    </p:spTree>
    <p:extLst>
      <p:ext uri="{BB962C8B-B14F-4D97-AF65-F5344CB8AC3E}">
        <p14:creationId xmlns:p14="http://schemas.microsoft.com/office/powerpoint/2010/main" val="3769626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934541E-6E9B-4871-96C7-063913D8A15E}" type="datetimeFigureOut">
              <a:rPr lang="en-GB" smtClean="0"/>
              <a:t>03/12/2015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3E750FA-43C9-4253-9489-BF6193F8D07E}" type="slidenum">
              <a:rPr lang="en-GB" smtClean="0"/>
              <a:t>‹#›</a:t>
            </a:fld>
            <a:endParaRPr lang="en-GB" dirty="0"/>
          </a:p>
        </p:txBody>
      </p:sp>
    </p:spTree>
    <p:extLst>
      <p:ext uri="{BB962C8B-B14F-4D97-AF65-F5344CB8AC3E}">
        <p14:creationId xmlns:p14="http://schemas.microsoft.com/office/powerpoint/2010/main" val="3902393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34541E-6E9B-4871-96C7-063913D8A15E}" type="datetimeFigureOut">
              <a:rPr lang="en-GB" smtClean="0"/>
              <a:t>03/12/2015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3E750FA-43C9-4253-9489-BF6193F8D07E}" type="slidenum">
              <a:rPr lang="en-GB" smtClean="0"/>
              <a:t>‹#›</a:t>
            </a:fld>
            <a:endParaRPr lang="en-GB" dirty="0"/>
          </a:p>
        </p:txBody>
      </p:sp>
    </p:spTree>
    <p:extLst>
      <p:ext uri="{BB962C8B-B14F-4D97-AF65-F5344CB8AC3E}">
        <p14:creationId xmlns:p14="http://schemas.microsoft.com/office/powerpoint/2010/main" val="3154962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4541E-6E9B-4871-96C7-063913D8A15E}" type="datetimeFigureOut">
              <a:rPr lang="en-GB" smtClean="0"/>
              <a:t>03/12/2015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3E750FA-43C9-4253-9489-BF6193F8D07E}" type="slidenum">
              <a:rPr lang="en-GB" smtClean="0"/>
              <a:t>‹#›</a:t>
            </a:fld>
            <a:endParaRPr lang="en-GB" dirty="0"/>
          </a:p>
        </p:txBody>
      </p:sp>
    </p:spTree>
    <p:extLst>
      <p:ext uri="{BB962C8B-B14F-4D97-AF65-F5344CB8AC3E}">
        <p14:creationId xmlns:p14="http://schemas.microsoft.com/office/powerpoint/2010/main" val="255302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4541E-6E9B-4871-96C7-063913D8A15E}" type="datetimeFigureOut">
              <a:rPr lang="en-GB" smtClean="0"/>
              <a:t>03/12/2015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3E750FA-43C9-4253-9489-BF6193F8D07E}" type="slidenum">
              <a:rPr lang="en-GB" smtClean="0"/>
              <a:t>‹#›</a:t>
            </a:fld>
            <a:endParaRPr lang="en-GB" dirty="0"/>
          </a:p>
        </p:txBody>
      </p:sp>
    </p:spTree>
    <p:extLst>
      <p:ext uri="{BB962C8B-B14F-4D97-AF65-F5344CB8AC3E}">
        <p14:creationId xmlns:p14="http://schemas.microsoft.com/office/powerpoint/2010/main" val="3733911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4541E-6E9B-4871-96C7-063913D8A15E}" type="datetimeFigureOut">
              <a:rPr lang="en-GB" smtClean="0"/>
              <a:t>03/12/2015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750FA-43C9-4253-9489-BF6193F8D07E}" type="slidenum">
              <a:rPr lang="en-GB" smtClean="0"/>
              <a:t>‹#›</a:t>
            </a:fld>
            <a:endParaRPr lang="en-GB" dirty="0"/>
          </a:p>
        </p:txBody>
      </p:sp>
    </p:spTree>
    <p:extLst>
      <p:ext uri="{BB962C8B-B14F-4D97-AF65-F5344CB8AC3E}">
        <p14:creationId xmlns:p14="http://schemas.microsoft.com/office/powerpoint/2010/main" val="9039775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b="1" i="1" u="sng" dirty="0">
              <a:solidFill>
                <a:srgbClr val="00B0F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endParaRPr lang="en-GB" b="1" dirty="0">
              <a:solidFill>
                <a:srgbClr val="002060"/>
              </a:solidFill>
            </a:endParaRPr>
          </a:p>
        </p:txBody>
      </p:sp>
      <p:sp>
        <p:nvSpPr>
          <p:cNvPr id="4" name="Oval 3"/>
          <p:cNvSpPr/>
          <p:nvPr/>
        </p:nvSpPr>
        <p:spPr>
          <a:xfrm>
            <a:off x="1786597" y="809662"/>
            <a:ext cx="8328074" cy="195611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ln w="22225">
                  <a:solidFill>
                    <a:schemeClr val="accent2"/>
                  </a:solidFill>
                  <a:prstDash val="solid"/>
                </a:ln>
                <a:solidFill>
                  <a:schemeClr val="accent2">
                    <a:lumMod val="40000"/>
                    <a:lumOff val="60000"/>
                  </a:schemeClr>
                </a:solidFill>
              </a:rPr>
              <a:t>Do you know what bullying is? </a:t>
            </a:r>
          </a:p>
        </p:txBody>
      </p:sp>
      <p:sp>
        <p:nvSpPr>
          <p:cNvPr id="5" name="Rounded Rectangle 4"/>
          <p:cNvSpPr/>
          <p:nvPr/>
        </p:nvSpPr>
        <p:spPr>
          <a:xfrm>
            <a:off x="2103120" y="3956784"/>
            <a:ext cx="7695028" cy="199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n w="22225">
                  <a:solidFill>
                    <a:schemeClr val="accent2"/>
                  </a:solidFill>
                  <a:prstDash val="solid"/>
                </a:ln>
                <a:solidFill>
                  <a:schemeClr val="accent2">
                    <a:lumMod val="40000"/>
                    <a:lumOff val="60000"/>
                  </a:schemeClr>
                </a:solidFill>
              </a:rPr>
              <a:t>How do you know if you are being bullied?</a:t>
            </a:r>
          </a:p>
          <a:p>
            <a:pPr algn="ctr"/>
            <a:r>
              <a:rPr lang="en-GB" sz="3200" b="1" dirty="0">
                <a:ln w="22225">
                  <a:solidFill>
                    <a:schemeClr val="accent2"/>
                  </a:solidFill>
                  <a:prstDash val="solid"/>
                </a:ln>
                <a:solidFill>
                  <a:schemeClr val="accent2">
                    <a:lumMod val="40000"/>
                    <a:lumOff val="60000"/>
                  </a:schemeClr>
                </a:solidFill>
              </a:rPr>
              <a:t>What is bullying?</a:t>
            </a:r>
          </a:p>
          <a:p>
            <a:pPr algn="ctr"/>
            <a:r>
              <a:rPr lang="en-GB" sz="3200" b="1" dirty="0">
                <a:ln w="22225">
                  <a:solidFill>
                    <a:schemeClr val="accent2"/>
                  </a:solidFill>
                  <a:prstDash val="solid"/>
                </a:ln>
                <a:solidFill>
                  <a:schemeClr val="accent2">
                    <a:lumMod val="40000"/>
                    <a:lumOff val="60000"/>
                  </a:schemeClr>
                </a:solidFill>
              </a:rPr>
              <a:t>Do you know how to put up with it?</a:t>
            </a:r>
          </a:p>
          <a:p>
            <a:pPr algn="ctr"/>
            <a:r>
              <a:rPr lang="en-GB" sz="3200" b="1" dirty="0">
                <a:ln w="22225">
                  <a:solidFill>
                    <a:schemeClr val="accent2"/>
                  </a:solidFill>
                  <a:prstDash val="solid"/>
                </a:ln>
                <a:solidFill>
                  <a:schemeClr val="accent2">
                    <a:lumMod val="40000"/>
                    <a:lumOff val="60000"/>
                  </a:schemeClr>
                </a:solidFill>
              </a:rPr>
              <a:t>By </a:t>
            </a:r>
            <a:r>
              <a:rPr lang="en-GB" sz="3200" b="1" dirty="0" smtClean="0">
                <a:ln w="22225">
                  <a:solidFill>
                    <a:schemeClr val="accent2"/>
                  </a:solidFill>
                  <a:prstDash val="solid"/>
                </a:ln>
                <a:solidFill>
                  <a:schemeClr val="accent2">
                    <a:lumMod val="40000"/>
                    <a:lumOff val="60000"/>
                  </a:schemeClr>
                </a:solidFill>
              </a:rPr>
              <a:t>Elizabeth, Lily and </a:t>
            </a:r>
            <a:r>
              <a:rPr lang="en-GB" sz="3200" b="1" dirty="0" err="1" smtClean="0">
                <a:ln w="22225">
                  <a:solidFill>
                    <a:schemeClr val="accent2"/>
                  </a:solidFill>
                  <a:prstDash val="solid"/>
                </a:ln>
                <a:solidFill>
                  <a:schemeClr val="accent2">
                    <a:lumMod val="40000"/>
                    <a:lumOff val="60000"/>
                  </a:schemeClr>
                </a:solidFill>
              </a:rPr>
              <a:t>Anique</a:t>
            </a:r>
            <a:endParaRPr lang="en-GB" sz="32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913171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i="1" u="sng" dirty="0" smtClean="0">
                <a:effectLst>
                  <a:outerShdw blurRad="38100" dist="38100" dir="2700000" algn="tl">
                    <a:srgbClr val="000000">
                      <a:alpha val="43137"/>
                    </a:srgbClr>
                  </a:outerShdw>
                </a:effectLst>
                <a:latin typeface="Arial Rounded MT Bold" panose="020F0704030504030204" pitchFamily="34" charset="0"/>
              </a:rPr>
              <a:t>How do you stop being a bully?</a:t>
            </a:r>
            <a:endParaRPr lang="en-GB" b="1" i="1" u="sng" dirty="0">
              <a:effectLst>
                <a:outerShdw blurRad="38100" dist="38100" dir="2700000" algn="tl">
                  <a:srgbClr val="000000">
                    <a:alpha val="43137"/>
                  </a:srgbClr>
                </a:outerShdw>
              </a:effectLst>
              <a:latin typeface="Arial Rounded MT Bold" panose="020F0704030504030204" pitchFamily="34" charset="0"/>
            </a:endParaRPr>
          </a:p>
        </p:txBody>
      </p:sp>
      <p:sp>
        <p:nvSpPr>
          <p:cNvPr id="10" name="TextBox 9"/>
          <p:cNvSpPr txBox="1"/>
          <p:nvPr/>
        </p:nvSpPr>
        <p:spPr>
          <a:xfrm>
            <a:off x="196948" y="1561514"/>
            <a:ext cx="3108960" cy="5016758"/>
          </a:xfrm>
          <a:prstGeom prst="rect">
            <a:avLst/>
          </a:prstGeom>
          <a:noFill/>
        </p:spPr>
        <p:txBody>
          <a:bodyPr wrap="square" rtlCol="0">
            <a:spAutoFit/>
          </a:bodyPr>
          <a:lstStyle/>
          <a:p>
            <a:r>
              <a:rPr lang="en-GB" sz="3200" dirty="0"/>
              <a:t>People who bully others often find it hard to ask for help. They may be worried they'll get into trouble with their teachers or they'll be bullied themselves.</a:t>
            </a:r>
          </a:p>
        </p:txBody>
      </p:sp>
      <p:sp>
        <p:nvSpPr>
          <p:cNvPr id="11" name="TextBox 10"/>
          <p:cNvSpPr txBox="1"/>
          <p:nvPr/>
        </p:nvSpPr>
        <p:spPr>
          <a:xfrm>
            <a:off x="4684542" y="5288340"/>
            <a:ext cx="3137681" cy="1569660"/>
          </a:xfrm>
          <a:prstGeom prst="rect">
            <a:avLst/>
          </a:prstGeom>
          <a:noFill/>
        </p:spPr>
        <p:txBody>
          <a:bodyPr wrap="square" rtlCol="0">
            <a:spAutoFit/>
          </a:bodyPr>
          <a:lstStyle/>
          <a:p>
            <a:r>
              <a:rPr lang="en-GB" sz="2400" dirty="0"/>
              <a:t>Talk to a parent, teacher or an older pupil who you get on well with. </a:t>
            </a:r>
          </a:p>
        </p:txBody>
      </p:sp>
      <p:sp>
        <p:nvSpPr>
          <p:cNvPr id="12" name="TextBox 11"/>
          <p:cNvSpPr txBox="1"/>
          <p:nvPr/>
        </p:nvSpPr>
        <p:spPr>
          <a:xfrm>
            <a:off x="8820442" y="1885071"/>
            <a:ext cx="3146474" cy="4893647"/>
          </a:xfrm>
          <a:prstGeom prst="rect">
            <a:avLst/>
          </a:prstGeom>
          <a:noFill/>
        </p:spPr>
        <p:txBody>
          <a:bodyPr wrap="square" rtlCol="0">
            <a:spAutoFit/>
          </a:bodyPr>
          <a:lstStyle/>
          <a:p>
            <a:r>
              <a:rPr lang="en-GB" sz="2400" dirty="0"/>
              <a:t>It takes courage to stop being a bully. Just because you've started bullying doesn't mean you have to continue. Help with bullying isn't just available to people who've been bullied. Many anti-bullying support groups also help people who are involved in bullying themselves.</a:t>
            </a:r>
          </a:p>
        </p:txBody>
      </p:sp>
    </p:spTree>
    <p:extLst>
      <p:ext uri="{BB962C8B-B14F-4D97-AF65-F5344CB8AC3E}">
        <p14:creationId xmlns:p14="http://schemas.microsoft.com/office/powerpoint/2010/main" val="67084840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1000"/>
                                        <p:tgtEl>
                                          <p:spTgt spid="10">
                                            <p:txEl>
                                              <p:pRg st="0" end="0"/>
                                            </p:txEl>
                                          </p:spTgt>
                                        </p:tgtEl>
                                      </p:cBhvr>
                                    </p:animEffect>
                                    <p:anim calcmode="lin" valueType="num">
                                      <p:cBhvr>
                                        <p:cTn id="1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1000"/>
                                        <p:tgtEl>
                                          <p:spTgt spid="11">
                                            <p:txEl>
                                              <p:pRg st="0" end="0"/>
                                            </p:txEl>
                                          </p:spTgt>
                                        </p:tgtEl>
                                      </p:cBhvr>
                                    </p:animEffect>
                                    <p:anim calcmode="lin" valueType="num">
                                      <p:cBhvr>
                                        <p:cTn id="2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1000"/>
                                        <p:tgtEl>
                                          <p:spTgt spid="12">
                                            <p:txEl>
                                              <p:pRg st="0" end="0"/>
                                            </p:txEl>
                                          </p:spTgt>
                                        </p:tgtEl>
                                      </p:cBhvr>
                                    </p:animEffect>
                                    <p:anim calcmode="lin" valueType="num">
                                      <p:cBhvr>
                                        <p:cTn id="2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effectLst>
                  <a:outerShdw blurRad="38100" dist="38100" dir="2700000" algn="tl">
                    <a:srgbClr val="000000">
                      <a:alpha val="43137"/>
                    </a:srgbClr>
                  </a:outerShdw>
                </a:effectLst>
                <a:latin typeface="Berlin Sans FB Demi" panose="020E0802020502020306" pitchFamily="34" charset="0"/>
              </a:rPr>
              <a:t>The Disadvantages</a:t>
            </a:r>
            <a:endParaRPr lang="en-GB" b="1" u="sng" dirty="0">
              <a:effectLst>
                <a:outerShdw blurRad="38100" dist="38100" dir="2700000" algn="tl">
                  <a:srgbClr val="000000">
                    <a:alpha val="43137"/>
                  </a:srgbClr>
                </a:outerShdw>
              </a:effectLst>
              <a:latin typeface="Berlin Sans FB Demi" panose="020E0802020502020306" pitchFamily="34" charset="0"/>
            </a:endParaRPr>
          </a:p>
        </p:txBody>
      </p:sp>
      <p:sp>
        <p:nvSpPr>
          <p:cNvPr id="3" name="Content Placeholder 2"/>
          <p:cNvSpPr>
            <a:spLocks noGrp="1"/>
          </p:cNvSpPr>
          <p:nvPr>
            <p:ph idx="1"/>
          </p:nvPr>
        </p:nvSpPr>
        <p:spPr>
          <a:xfrm>
            <a:off x="538620" y="1825625"/>
            <a:ext cx="5373666" cy="4351338"/>
          </a:xfrm>
        </p:spPr>
        <p:txBody>
          <a:bodyPr>
            <a:normAutofit/>
          </a:bodyPr>
          <a:lstStyle/>
          <a:p>
            <a:r>
              <a:rPr lang="en-GB" dirty="0" smtClean="0">
                <a:latin typeface="Bitstream Vera Sans" panose="020B0803030604020204" pitchFamily="34" charset="0"/>
              </a:rPr>
              <a:t>If you are a bully, then your friends may find it difficult to play along with your mean actions.</a:t>
            </a:r>
          </a:p>
          <a:p>
            <a:r>
              <a:rPr lang="en-GB" dirty="0" smtClean="0">
                <a:latin typeface="Bitstream Vera Sans" panose="020B0803030604020204" pitchFamily="34" charset="0"/>
              </a:rPr>
              <a:t>Do not be angry if your friend stops playing with you, because they are sad about your actions.</a:t>
            </a:r>
          </a:p>
          <a:p>
            <a:r>
              <a:rPr lang="en-GB" dirty="0" smtClean="0">
                <a:latin typeface="Bitstream Vera Sans" panose="020B0803030604020204" pitchFamily="34" charset="0"/>
              </a:rPr>
              <a:t>Try to stop bullying others because then everyone will think you are mean, but remember it is never too late to change.</a:t>
            </a:r>
          </a:p>
        </p:txBody>
      </p:sp>
      <p:pic>
        <p:nvPicPr>
          <p:cNvPr id="4" name="Picture 3"/>
          <p:cNvPicPr>
            <a:picLocks noChangeAspect="1"/>
          </p:cNvPicPr>
          <p:nvPr/>
        </p:nvPicPr>
        <p:blipFill>
          <a:blip r:embed="rId2"/>
          <a:stretch>
            <a:fillRect/>
          </a:stretch>
        </p:blipFill>
        <p:spPr>
          <a:xfrm>
            <a:off x="5912285" y="1282374"/>
            <a:ext cx="6041721" cy="4191500"/>
          </a:xfrm>
          <a:prstGeom prst="rect">
            <a:avLst/>
          </a:prstGeom>
        </p:spPr>
      </p:pic>
    </p:spTree>
    <p:extLst>
      <p:ext uri="{BB962C8B-B14F-4D97-AF65-F5344CB8AC3E}">
        <p14:creationId xmlns:p14="http://schemas.microsoft.com/office/powerpoint/2010/main" val="21217837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030A0"/>
                </a:solidFill>
                <a:latin typeface="Bernard MT Condensed" panose="02050806060905020404" pitchFamily="18" charset="0"/>
              </a:rPr>
              <a:t>Think before you say!</a:t>
            </a:r>
            <a:endParaRPr lang="en-US" dirty="0">
              <a:solidFill>
                <a:srgbClr val="7030A0"/>
              </a:solidFill>
              <a:latin typeface="Bernard MT Condensed" panose="02050806060905020404" pitchFamily="18" charset="0"/>
            </a:endParaRPr>
          </a:p>
        </p:txBody>
      </p:sp>
      <p:pic>
        <p:nvPicPr>
          <p:cNvPr id="4" name="Content Placeholder 3"/>
          <p:cNvPicPr>
            <a:picLocks noGrp="1" noChangeAspect="1"/>
          </p:cNvPicPr>
          <p:nvPr>
            <p:ph idx="1"/>
          </p:nvPr>
        </p:nvPicPr>
        <p:blipFill>
          <a:blip r:embed="rId2"/>
          <a:stretch>
            <a:fillRect/>
          </a:stretch>
        </p:blipFill>
        <p:spPr>
          <a:xfrm>
            <a:off x="6433074" y="1027906"/>
            <a:ext cx="5216814" cy="4351338"/>
          </a:xfrm>
          <a:prstGeom prst="rect">
            <a:avLst/>
          </a:prstGeom>
        </p:spPr>
      </p:pic>
      <p:sp>
        <p:nvSpPr>
          <p:cNvPr id="5" name="TextBox 4"/>
          <p:cNvSpPr txBox="1"/>
          <p:nvPr/>
        </p:nvSpPr>
        <p:spPr>
          <a:xfrm>
            <a:off x="648767" y="2332256"/>
            <a:ext cx="5676451" cy="3046988"/>
          </a:xfrm>
          <a:prstGeom prst="rect">
            <a:avLst/>
          </a:prstGeom>
          <a:noFill/>
        </p:spPr>
        <p:txBody>
          <a:bodyPr wrap="square" rtlCol="0">
            <a:spAutoFit/>
          </a:bodyPr>
          <a:lstStyle/>
          <a:p>
            <a:r>
              <a:rPr lang="en-GB" sz="3200" dirty="0" smtClean="0">
                <a:solidFill>
                  <a:srgbClr val="7030A0"/>
                </a:solidFill>
                <a:latin typeface="Arial" panose="020B0604020202020204" pitchFamily="34" charset="0"/>
                <a:cs typeface="Arial" panose="020B0604020202020204" pitchFamily="34" charset="0"/>
              </a:rPr>
              <a:t>Like a tube of toothpaste, when you squeeze it all out  you can’t put it back in. This is like words. When you say them you cannot take them back</a:t>
            </a:r>
            <a:endParaRPr lang="en-US" sz="32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338397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Bitstream Vera Sans" panose="020B0803030604020204" pitchFamily="34" charset="0"/>
              </a:rPr>
              <a:t>PUT AN END TO BULLYING NOW!!!</a:t>
            </a:r>
            <a:endParaRPr lang="en-GB" dirty="0">
              <a:latin typeface="Bitstream Vera Sans" panose="020B0803030604020204" pitchFamily="34" charset="0"/>
            </a:endParaRPr>
          </a:p>
        </p:txBody>
      </p:sp>
      <p:pic>
        <p:nvPicPr>
          <p:cNvPr id="4" name="Content Placeholder 3"/>
          <p:cNvPicPr>
            <a:picLocks noGrp="1" noChangeAspect="1"/>
          </p:cNvPicPr>
          <p:nvPr>
            <p:ph idx="1"/>
          </p:nvPr>
        </p:nvPicPr>
        <p:blipFill>
          <a:blip r:embed="rId3"/>
          <a:stretch>
            <a:fillRect/>
          </a:stretch>
        </p:blipFill>
        <p:spPr>
          <a:xfrm>
            <a:off x="838200" y="1778370"/>
            <a:ext cx="2606458" cy="2317641"/>
          </a:xfrm>
          <a:prstGeom prst="rect">
            <a:avLst/>
          </a:prstGeom>
        </p:spPr>
      </p:pic>
      <p:pic>
        <p:nvPicPr>
          <p:cNvPr id="5" name="Picture 4"/>
          <p:cNvPicPr>
            <a:picLocks noChangeAspect="1"/>
          </p:cNvPicPr>
          <p:nvPr/>
        </p:nvPicPr>
        <p:blipFill>
          <a:blip r:embed="rId4"/>
          <a:stretch>
            <a:fillRect/>
          </a:stretch>
        </p:blipFill>
        <p:spPr>
          <a:xfrm>
            <a:off x="4767262" y="1690688"/>
            <a:ext cx="2657475" cy="1714500"/>
          </a:xfrm>
          <a:prstGeom prst="rect">
            <a:avLst/>
          </a:prstGeom>
        </p:spPr>
      </p:pic>
      <p:pic>
        <p:nvPicPr>
          <p:cNvPr id="6" name="Picture 5"/>
          <p:cNvPicPr>
            <a:picLocks noChangeAspect="1"/>
          </p:cNvPicPr>
          <p:nvPr/>
        </p:nvPicPr>
        <p:blipFill>
          <a:blip r:embed="rId5"/>
          <a:stretch>
            <a:fillRect/>
          </a:stretch>
        </p:blipFill>
        <p:spPr>
          <a:xfrm>
            <a:off x="9010585" y="1252635"/>
            <a:ext cx="2524125" cy="1809750"/>
          </a:xfrm>
          <a:prstGeom prst="rect">
            <a:avLst/>
          </a:prstGeom>
        </p:spPr>
      </p:pic>
      <p:pic>
        <p:nvPicPr>
          <p:cNvPr id="7" name="Picture 6"/>
          <p:cNvPicPr>
            <a:picLocks noChangeAspect="1"/>
          </p:cNvPicPr>
          <p:nvPr/>
        </p:nvPicPr>
        <p:blipFill>
          <a:blip r:embed="rId6"/>
          <a:stretch>
            <a:fillRect/>
          </a:stretch>
        </p:blipFill>
        <p:spPr>
          <a:xfrm>
            <a:off x="1351963" y="4434083"/>
            <a:ext cx="2200275" cy="2076450"/>
          </a:xfrm>
          <a:prstGeom prst="rect">
            <a:avLst/>
          </a:prstGeom>
        </p:spPr>
      </p:pic>
      <p:pic>
        <p:nvPicPr>
          <p:cNvPr id="8" name="Picture 7"/>
          <p:cNvPicPr>
            <a:picLocks noChangeAspect="1"/>
          </p:cNvPicPr>
          <p:nvPr/>
        </p:nvPicPr>
        <p:blipFill>
          <a:blip r:embed="rId7"/>
          <a:stretch>
            <a:fillRect/>
          </a:stretch>
        </p:blipFill>
        <p:spPr>
          <a:xfrm>
            <a:off x="9067735" y="4434083"/>
            <a:ext cx="2466975" cy="1847850"/>
          </a:xfrm>
          <a:prstGeom prst="rect">
            <a:avLst/>
          </a:prstGeom>
        </p:spPr>
      </p:pic>
      <p:pic>
        <p:nvPicPr>
          <p:cNvPr id="9" name="Picture 8"/>
          <p:cNvPicPr>
            <a:picLocks noChangeAspect="1"/>
          </p:cNvPicPr>
          <p:nvPr/>
        </p:nvPicPr>
        <p:blipFill>
          <a:blip r:embed="rId8"/>
          <a:stretch>
            <a:fillRect/>
          </a:stretch>
        </p:blipFill>
        <p:spPr>
          <a:xfrm>
            <a:off x="5327509" y="3842065"/>
            <a:ext cx="1857375" cy="2457450"/>
          </a:xfrm>
          <a:prstGeom prst="rect">
            <a:avLst/>
          </a:prstGeom>
        </p:spPr>
      </p:pic>
    </p:spTree>
    <p:extLst>
      <p:ext uri="{BB962C8B-B14F-4D97-AF65-F5344CB8AC3E}">
        <p14:creationId xmlns:p14="http://schemas.microsoft.com/office/powerpoint/2010/main" val="3632919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solidFill>
                  <a:srgbClr val="FF0000"/>
                </a:solidFill>
                <a:effectLst>
                  <a:outerShdw blurRad="38100" dist="38100" dir="2700000" algn="tl">
                    <a:srgbClr val="000000">
                      <a:alpha val="43137"/>
                    </a:srgbClr>
                  </a:outerShdw>
                </a:effectLst>
                <a:latin typeface="Arial Rounded MT Bold" panose="020F0704030504030204" pitchFamily="34" charset="0"/>
              </a:rPr>
              <a:t>Different types of bullying</a:t>
            </a:r>
            <a:endParaRPr lang="en-GB" u="sng" dirty="0">
              <a:solidFill>
                <a:srgbClr val="FF00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p:txBody>
          <a:bodyPr>
            <a:normAutofit/>
          </a:bodyPr>
          <a:lstStyle/>
          <a:p>
            <a:r>
              <a:rPr lang="en-GB" sz="3200" dirty="0">
                <a:latin typeface="Arial Rounded MT Bold" panose="020F0704030504030204" pitchFamily="34" charset="0"/>
              </a:rPr>
              <a:t>There are many different ways of bullying, but there are </a:t>
            </a:r>
            <a:r>
              <a:rPr lang="en-GB" sz="3200" dirty="0" smtClean="0">
                <a:latin typeface="Arial Rounded MT Bold" panose="020F0704030504030204" pitchFamily="34" charset="0"/>
              </a:rPr>
              <a:t>three ways you may </a:t>
            </a:r>
            <a:r>
              <a:rPr lang="en-GB" sz="3200" smtClean="0">
                <a:latin typeface="Arial Rounded MT Bold" panose="020F0704030504030204" pitchFamily="34" charset="0"/>
              </a:rPr>
              <a:t>of heard of.</a:t>
            </a:r>
            <a:endParaRPr lang="en-GB" sz="3200" dirty="0">
              <a:latin typeface="Arial Rounded MT Bold" panose="020F0704030504030204" pitchFamily="34" charset="0"/>
            </a:endParaRPr>
          </a:p>
          <a:p>
            <a:r>
              <a:rPr lang="en-GB" sz="3200" dirty="0">
                <a:latin typeface="Arial Rounded MT Bold" panose="020F0704030504030204" pitchFamily="34" charset="0"/>
              </a:rPr>
              <a:t>You may have heard them being mentioned as Physical Bullying, Verbal Bullying and Cyber Bullying.</a:t>
            </a:r>
          </a:p>
          <a:p>
            <a:pPr marL="0" indent="0">
              <a:buNone/>
            </a:pPr>
            <a:endParaRPr lang="en-GB"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8508" y="4216400"/>
            <a:ext cx="2095500" cy="2095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a:stretch>
            <a:fillRect/>
          </a:stretch>
        </p:blipFill>
        <p:spPr>
          <a:xfrm>
            <a:off x="4852181" y="3862390"/>
            <a:ext cx="1981200" cy="2314575"/>
          </a:xfrm>
          <a:prstGeom prst="rect">
            <a:avLst/>
          </a:prstGeom>
        </p:spPr>
      </p:pic>
      <p:pic>
        <p:nvPicPr>
          <p:cNvPr id="8" name="Picture 7"/>
          <p:cNvPicPr>
            <a:picLocks noChangeAspect="1"/>
          </p:cNvPicPr>
          <p:nvPr/>
        </p:nvPicPr>
        <p:blipFill>
          <a:blip r:embed="rId5"/>
          <a:stretch>
            <a:fillRect/>
          </a:stretch>
        </p:blipFill>
        <p:spPr>
          <a:xfrm rot="19924403">
            <a:off x="9942375" y="-51907"/>
            <a:ext cx="2159624" cy="2159624"/>
          </a:xfrm>
          <a:prstGeom prst="rect">
            <a:avLst/>
          </a:prstGeom>
        </p:spPr>
      </p:pic>
      <p:pic>
        <p:nvPicPr>
          <p:cNvPr id="9" name="Picture 8"/>
          <p:cNvPicPr>
            <a:picLocks noChangeAspect="1"/>
          </p:cNvPicPr>
          <p:nvPr/>
        </p:nvPicPr>
        <p:blipFill>
          <a:blip r:embed="rId6"/>
          <a:stretch>
            <a:fillRect/>
          </a:stretch>
        </p:blipFill>
        <p:spPr>
          <a:xfrm>
            <a:off x="8296128" y="4033839"/>
            <a:ext cx="2324100" cy="1971675"/>
          </a:xfrm>
          <a:prstGeom prst="rect">
            <a:avLst/>
          </a:prstGeom>
        </p:spPr>
      </p:pic>
    </p:spTree>
    <p:extLst>
      <p:ext uri="{BB962C8B-B14F-4D97-AF65-F5344CB8AC3E}">
        <p14:creationId xmlns:p14="http://schemas.microsoft.com/office/powerpoint/2010/main" val="13535268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barn(inVertical)">
                                      <p:cBhvr>
                                        <p:cTn id="31" dur="5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barn(inVertical)">
                                      <p:cBhvr>
                                        <p:cTn id="36" dur="5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solidFill>
                  <a:srgbClr val="0070C0"/>
                </a:solidFill>
                <a:effectLst>
                  <a:outerShdw blurRad="38100" dist="38100" dir="2700000" algn="tl">
                    <a:srgbClr val="000000">
                      <a:alpha val="43137"/>
                    </a:srgbClr>
                  </a:outerShdw>
                </a:effectLst>
                <a:latin typeface="Arial Rounded MT Bold" panose="020F0704030504030204" pitchFamily="34" charset="0"/>
              </a:rPr>
              <a:t>Cyber Bullying</a:t>
            </a:r>
            <a:endParaRPr lang="en-GB" b="1" u="sng" dirty="0">
              <a:solidFill>
                <a:srgbClr val="0070C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871025" y="2096539"/>
            <a:ext cx="10515600" cy="4351338"/>
          </a:xfrm>
        </p:spPr>
        <p:txBody>
          <a:bodyPr>
            <a:normAutofit/>
          </a:bodyPr>
          <a:lstStyle/>
          <a:p>
            <a:pPr marL="0" indent="0">
              <a:buNone/>
            </a:pPr>
            <a:r>
              <a:rPr lang="en-GB" sz="2700" dirty="0">
                <a:latin typeface="Bitstream Vera Sans" panose="020B0803030604020204" pitchFamily="34" charset="0"/>
              </a:rPr>
              <a:t>Cyber Bullying is when you say rude things to people online.</a:t>
            </a:r>
          </a:p>
          <a:p>
            <a:pPr marL="0" indent="0">
              <a:buNone/>
            </a:pPr>
            <a:r>
              <a:rPr lang="en-GB" sz="2700" dirty="0">
                <a:latin typeface="Bitstream Vera Sans" panose="020B0803030604020204" pitchFamily="34" charset="0"/>
              </a:rPr>
              <a:t>This makes people very sad because they can read it again and again. If you say something rude and that person gets very upset, then those words could stay inside that person for the rest of their life. </a:t>
            </a:r>
          </a:p>
          <a:p>
            <a:pPr marL="0" indent="0">
              <a:buNone/>
            </a:pPr>
            <a:r>
              <a:rPr lang="en-GB" sz="2700" dirty="0">
                <a:latin typeface="Bitstream Vera Sans" panose="020B0803030604020204" pitchFamily="34" charset="0"/>
              </a:rPr>
              <a:t>Never believe anything any one says to you that is mean, because it is not true.</a:t>
            </a:r>
          </a:p>
          <a:p>
            <a:pPr marL="0" indent="0">
              <a:buNone/>
            </a:pPr>
            <a:r>
              <a:rPr lang="en-GB" sz="2700" dirty="0">
                <a:latin typeface="Bitstream Vera Sans" panose="020B0803030604020204" pitchFamily="34" charset="0"/>
              </a:rPr>
              <a:t>You must be careful what you put out on the internet, because once you put it out there, you have no control of it anymore. </a:t>
            </a:r>
          </a:p>
          <a:p>
            <a:pPr marL="0" indent="0">
              <a:buNone/>
            </a:pPr>
            <a:r>
              <a:rPr lang="en-GB" sz="2700" dirty="0">
                <a:latin typeface="Bitstream Vera Sans" panose="020B0803030604020204" pitchFamily="34" charset="0"/>
              </a:rPr>
              <a:t>Teasing is never a nice feeling but tell an adult if you receive something that makes you uncomfortable.</a:t>
            </a:r>
          </a:p>
        </p:txBody>
      </p:sp>
      <p:pic>
        <p:nvPicPr>
          <p:cNvPr id="4" name="Picture 3"/>
          <p:cNvPicPr>
            <a:picLocks noChangeAspect="1"/>
          </p:cNvPicPr>
          <p:nvPr/>
        </p:nvPicPr>
        <p:blipFill>
          <a:blip r:embed="rId3"/>
          <a:stretch>
            <a:fillRect/>
          </a:stretch>
        </p:blipFill>
        <p:spPr>
          <a:xfrm>
            <a:off x="8476592" y="161131"/>
            <a:ext cx="2638425" cy="1733550"/>
          </a:xfrm>
          <a:prstGeom prst="rect">
            <a:avLst/>
          </a:prstGeom>
        </p:spPr>
      </p:pic>
      <p:pic>
        <p:nvPicPr>
          <p:cNvPr id="6" name="Picture 5"/>
          <p:cNvPicPr>
            <a:picLocks noChangeAspect="1"/>
          </p:cNvPicPr>
          <p:nvPr/>
        </p:nvPicPr>
        <p:blipFill>
          <a:blip r:embed="rId4"/>
          <a:stretch>
            <a:fillRect/>
          </a:stretch>
        </p:blipFill>
        <p:spPr>
          <a:xfrm>
            <a:off x="871025" y="163267"/>
            <a:ext cx="2633700" cy="1731414"/>
          </a:xfrm>
          <a:prstGeom prst="rect">
            <a:avLst/>
          </a:prstGeom>
        </p:spPr>
      </p:pic>
    </p:spTree>
    <p:extLst>
      <p:ext uri="{BB962C8B-B14F-4D97-AF65-F5344CB8AC3E}">
        <p14:creationId xmlns:p14="http://schemas.microsoft.com/office/powerpoint/2010/main" val="3485103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anim calcmode="lin" valueType="num">
                                      <p:cBhvr>
                                        <p:cTn id="16" dur="2000" fill="hold"/>
                                        <p:tgtEl>
                                          <p:spTgt spid="2"/>
                                        </p:tgtEl>
                                        <p:attrNameLst>
                                          <p:attrName>ppt_w</p:attrName>
                                        </p:attrNameLst>
                                      </p:cBhvr>
                                      <p:tavLst>
                                        <p:tav tm="0" fmla="#ppt_w*sin(2.5*pi*$)">
                                          <p:val>
                                            <p:fltVal val="0"/>
                                          </p:val>
                                        </p:tav>
                                        <p:tav tm="100000">
                                          <p:val>
                                            <p:fltVal val="1"/>
                                          </p:val>
                                        </p:tav>
                                      </p:tavLst>
                                    </p:anim>
                                    <p:anim calcmode="lin" valueType="num">
                                      <p:cBhvr>
                                        <p:cTn id="17"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circle(in)">
                                      <p:cBhvr>
                                        <p:cTn id="22" dur="2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circle(in)">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circle(in)">
                                      <p:cBhvr>
                                        <p:cTn id="32" dur="2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circle(in)">
                                      <p:cBhvr>
                                        <p:cTn id="37" dur="2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circle(in)">
                                      <p:cBhvr>
                                        <p:cTn id="4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solidFill>
                  <a:srgbClr val="7030A0"/>
                </a:solidFill>
                <a:effectLst>
                  <a:outerShdw blurRad="38100" dist="38100" dir="2700000" algn="tl">
                    <a:srgbClr val="000000">
                      <a:alpha val="43137"/>
                    </a:srgbClr>
                  </a:outerShdw>
                </a:effectLst>
              </a:rPr>
              <a:t>Physical Bullying</a:t>
            </a:r>
            <a:endParaRPr lang="en-GB" b="1" u="sng" dirty="0">
              <a:solidFill>
                <a:srgbClr val="7030A0"/>
              </a:solidFill>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3"/>
          <a:stretch>
            <a:fillRect/>
          </a:stretch>
        </p:blipFill>
        <p:spPr>
          <a:xfrm>
            <a:off x="714522" y="2"/>
            <a:ext cx="2209800" cy="2066925"/>
          </a:xfrm>
          <a:prstGeom prst="rect">
            <a:avLst/>
          </a:prstGeom>
        </p:spPr>
      </p:pic>
      <p:pic>
        <p:nvPicPr>
          <p:cNvPr id="4" name="Picture 3"/>
          <p:cNvPicPr>
            <a:picLocks noChangeAspect="1"/>
          </p:cNvPicPr>
          <p:nvPr/>
        </p:nvPicPr>
        <p:blipFill>
          <a:blip r:embed="rId3"/>
          <a:stretch>
            <a:fillRect/>
          </a:stretch>
        </p:blipFill>
        <p:spPr>
          <a:xfrm>
            <a:off x="9028528" y="2"/>
            <a:ext cx="2209800" cy="2066925"/>
          </a:xfrm>
          <a:prstGeom prst="rect">
            <a:avLst/>
          </a:prstGeom>
        </p:spPr>
      </p:pic>
      <p:sp>
        <p:nvSpPr>
          <p:cNvPr id="6" name="TextBox 5"/>
          <p:cNvSpPr txBox="1"/>
          <p:nvPr/>
        </p:nvSpPr>
        <p:spPr>
          <a:xfrm>
            <a:off x="844063" y="2066925"/>
            <a:ext cx="10536701" cy="4832092"/>
          </a:xfrm>
          <a:prstGeom prst="rect">
            <a:avLst/>
          </a:prstGeom>
          <a:noFill/>
        </p:spPr>
        <p:txBody>
          <a:bodyPr wrap="square" rtlCol="0">
            <a:spAutoFit/>
          </a:bodyPr>
          <a:lstStyle/>
          <a:p>
            <a:r>
              <a:rPr lang="en-GB" sz="2800" dirty="0">
                <a:latin typeface="Bitstream Vera Sans" panose="020B0803030604020204" pitchFamily="34" charset="0"/>
              </a:rPr>
              <a:t>Physical Bullying is when you hurt someone with actions. </a:t>
            </a:r>
          </a:p>
          <a:p>
            <a:r>
              <a:rPr lang="en-GB" sz="2800" dirty="0">
                <a:latin typeface="Bitstream Vera Sans" panose="020B0803030604020204" pitchFamily="34" charset="0"/>
              </a:rPr>
              <a:t>It could really injure that person and the bully would get into a lot of trouble.</a:t>
            </a:r>
          </a:p>
          <a:p>
            <a:r>
              <a:rPr lang="en-GB" sz="2800" dirty="0">
                <a:latin typeface="Bitstream Vera Sans" panose="020B0803030604020204" pitchFamily="34" charset="0"/>
              </a:rPr>
              <a:t>It isn’t good to be afraid to come to school every day, because you are worried.</a:t>
            </a:r>
          </a:p>
          <a:p>
            <a:r>
              <a:rPr lang="en-GB" sz="2800" dirty="0">
                <a:latin typeface="Bitstream Vera Sans" panose="020B0803030604020204" pitchFamily="34" charset="0"/>
              </a:rPr>
              <a:t>You shouldn’t be scared by the bully, because they are cowards.</a:t>
            </a:r>
          </a:p>
          <a:p>
            <a:r>
              <a:rPr lang="en-GB" sz="2800" dirty="0">
                <a:latin typeface="Bitstream Vera Sans" panose="020B0803030604020204" pitchFamily="34" charset="0"/>
              </a:rPr>
              <a:t>You must always tell an adult if you get really hurt. Don’t bottle it up in you until you have heavy weights on your shoulders.</a:t>
            </a:r>
          </a:p>
        </p:txBody>
      </p:sp>
    </p:spTree>
    <p:extLst>
      <p:ext uri="{BB962C8B-B14F-4D97-AF65-F5344CB8AC3E}">
        <p14:creationId xmlns:p14="http://schemas.microsoft.com/office/powerpoint/2010/main" val="11418479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heel(1)">
                                      <p:cBhvr>
                                        <p:cTn id="20" dur="2000"/>
                                        <p:tgtEl>
                                          <p:spTgt spid="6">
                                            <p:txEl>
                                              <p:pRg st="0" end="0"/>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heel(1)">
                                      <p:cBhvr>
                                        <p:cTn id="23" dur="2000"/>
                                        <p:tgtEl>
                                          <p:spTgt spid="6">
                                            <p:txEl>
                                              <p:pRg st="1" end="1"/>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wheel(1)">
                                      <p:cBhvr>
                                        <p:cTn id="26" dur="2000"/>
                                        <p:tgtEl>
                                          <p:spTgt spid="6">
                                            <p:txEl>
                                              <p:pRg st="2" end="2"/>
                                            </p:txEl>
                                          </p:spTgt>
                                        </p:tgtEl>
                                      </p:cBhvr>
                                    </p:animEffect>
                                  </p:childTnLst>
                                </p:cTn>
                              </p:par>
                              <p:par>
                                <p:cTn id="27" presetID="21" presetClass="entr" presetSubtype="1"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wheel(1)">
                                      <p:cBhvr>
                                        <p:cTn id="29" dur="2000"/>
                                        <p:tgtEl>
                                          <p:spTgt spid="6">
                                            <p:txEl>
                                              <p:pRg st="3" end="3"/>
                                            </p:txEl>
                                          </p:spTgt>
                                        </p:tgtEl>
                                      </p:cBhvr>
                                    </p:animEffect>
                                  </p:childTnLst>
                                </p:cTn>
                              </p:par>
                              <p:par>
                                <p:cTn id="30" presetID="21" presetClass="entr" presetSubtype="1" fill="hold"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heel(1)">
                                      <p:cBhvr>
                                        <p:cTn id="32"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solidFill>
                  <a:srgbClr val="00B0F0"/>
                </a:solidFill>
                <a:effectLst>
                  <a:outerShdw blurRad="38100" dist="38100" dir="2700000" algn="tl">
                    <a:srgbClr val="000000">
                      <a:alpha val="43137"/>
                    </a:srgbClr>
                  </a:outerShdw>
                </a:effectLst>
              </a:rPr>
              <a:t>Verbal Bullying</a:t>
            </a:r>
            <a:endParaRPr lang="en-GB" b="1" u="sng"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pPr marL="0" indent="0">
              <a:buNone/>
            </a:pPr>
            <a:r>
              <a:rPr lang="en-GB" sz="4000" dirty="0">
                <a:latin typeface="Bitstream Vera Sans" panose="020B0803030604020204" pitchFamily="34" charset="0"/>
              </a:rPr>
              <a:t>Verbal Bullying is when you hurt people with words.</a:t>
            </a:r>
          </a:p>
          <a:p>
            <a:pPr marL="0" indent="0">
              <a:buNone/>
            </a:pPr>
            <a:r>
              <a:rPr lang="en-GB" sz="4000" dirty="0">
                <a:latin typeface="Bitstream Vera Sans" panose="020B0803030604020204" pitchFamily="34" charset="0"/>
              </a:rPr>
              <a:t> If you think about it actions can be louder than words.</a:t>
            </a:r>
          </a:p>
          <a:p>
            <a:pPr marL="0" indent="0">
              <a:buNone/>
            </a:pPr>
            <a:r>
              <a:rPr lang="en-GB" sz="4000" dirty="0">
                <a:latin typeface="Bitstream Vera Sans" panose="020B0803030604020204" pitchFamily="34" charset="0"/>
              </a:rPr>
              <a:t> It is mean and hurtful to say rude things behind people’s backs, and it is very hard for you to ignore them.</a:t>
            </a:r>
          </a:p>
          <a:p>
            <a:pPr marL="0" indent="0">
              <a:buNone/>
            </a:pPr>
            <a:r>
              <a:rPr lang="en-GB" sz="4000" dirty="0">
                <a:latin typeface="Bitstream Vera Sans" panose="020B0803030604020204" pitchFamily="34" charset="0"/>
              </a:rPr>
              <a:t> So what if you’re different? Who said being different is a bad thing?</a:t>
            </a:r>
          </a:p>
          <a:p>
            <a:pPr marL="0" indent="0">
              <a:buNone/>
            </a:pPr>
            <a:r>
              <a:rPr lang="en-GB" sz="4000" dirty="0">
                <a:latin typeface="Bitstream Vera Sans" panose="020B0803030604020204" pitchFamily="34" charset="0"/>
              </a:rPr>
              <a:t> Always tell an adult so this doesn’t continue.</a:t>
            </a:r>
          </a:p>
        </p:txBody>
      </p:sp>
      <p:pic>
        <p:nvPicPr>
          <p:cNvPr id="4" name="Picture 3"/>
          <p:cNvPicPr>
            <a:picLocks noChangeAspect="1"/>
          </p:cNvPicPr>
          <p:nvPr/>
        </p:nvPicPr>
        <p:blipFill>
          <a:blip r:embed="rId3"/>
          <a:stretch>
            <a:fillRect/>
          </a:stretch>
        </p:blipFill>
        <p:spPr>
          <a:xfrm>
            <a:off x="838201" y="82552"/>
            <a:ext cx="3311769" cy="1743075"/>
          </a:xfrm>
          <a:prstGeom prst="rect">
            <a:avLst/>
          </a:prstGeom>
        </p:spPr>
      </p:pic>
      <p:pic>
        <p:nvPicPr>
          <p:cNvPr id="5" name="Picture 4"/>
          <p:cNvPicPr>
            <a:picLocks noChangeAspect="1"/>
          </p:cNvPicPr>
          <p:nvPr/>
        </p:nvPicPr>
        <p:blipFill>
          <a:blip r:embed="rId4"/>
          <a:stretch>
            <a:fillRect/>
          </a:stretch>
        </p:blipFill>
        <p:spPr>
          <a:xfrm>
            <a:off x="8042325" y="81757"/>
            <a:ext cx="3591657" cy="1676400"/>
          </a:xfrm>
          <a:prstGeom prst="rect">
            <a:avLst/>
          </a:prstGeom>
        </p:spPr>
      </p:pic>
    </p:spTree>
    <p:extLst>
      <p:ext uri="{BB962C8B-B14F-4D97-AF65-F5344CB8AC3E}">
        <p14:creationId xmlns:p14="http://schemas.microsoft.com/office/powerpoint/2010/main" val="76198255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2000"/>
                                        <p:tgtEl>
                                          <p:spTgt spid="3">
                                            <p:txEl>
                                              <p:pRg st="0" end="0"/>
                                            </p:txEl>
                                          </p:spTgt>
                                        </p:tgtEl>
                                      </p:cBhvr>
                                    </p:animEffect>
                                    <p:anim calcmode="lin" valueType="num">
                                      <p:cBhvr>
                                        <p:cTn id="27"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
                                            <p:txEl>
                                              <p:pRg st="0" end="0"/>
                                            </p:txEl>
                                          </p:spTgt>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2000"/>
                                        <p:tgtEl>
                                          <p:spTgt spid="3">
                                            <p:txEl>
                                              <p:pRg st="1" end="1"/>
                                            </p:txEl>
                                          </p:spTgt>
                                        </p:tgtEl>
                                      </p:cBhvr>
                                    </p:animEffect>
                                    <p:anim calcmode="lin" valueType="num">
                                      <p:cBhvr>
                                        <p:cTn id="32"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33" dur="2000" fill="hold"/>
                                        <p:tgtEl>
                                          <p:spTgt spid="3">
                                            <p:txEl>
                                              <p:pRg st="1" end="1"/>
                                            </p:txEl>
                                          </p:spTgt>
                                        </p:tgtEl>
                                        <p:attrNameLst>
                                          <p:attrName>ppt_h</p:attrName>
                                        </p:attrNameLst>
                                      </p:cBhvr>
                                      <p:tavLst>
                                        <p:tav tm="0">
                                          <p:val>
                                            <p:strVal val="#ppt_h"/>
                                          </p:val>
                                        </p:tav>
                                        <p:tav tm="100000">
                                          <p:val>
                                            <p:strVal val="#ppt_h"/>
                                          </p:val>
                                        </p:tav>
                                      </p:tavLst>
                                    </p:anim>
                                  </p:childTnLst>
                                </p:cTn>
                              </p:par>
                              <p:par>
                                <p:cTn id="34" presetID="45" presetClass="entr" presetSubtype="0" fill="hold" nodeType="with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2000"/>
                                        <p:tgtEl>
                                          <p:spTgt spid="3">
                                            <p:txEl>
                                              <p:pRg st="2" end="2"/>
                                            </p:txEl>
                                          </p:spTgt>
                                        </p:tgtEl>
                                      </p:cBhvr>
                                    </p:animEffect>
                                    <p:anim calcmode="lin" valueType="num">
                                      <p:cBhvr>
                                        <p:cTn id="37"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8" dur="2000" fill="hold"/>
                                        <p:tgtEl>
                                          <p:spTgt spid="3">
                                            <p:txEl>
                                              <p:pRg st="2" end="2"/>
                                            </p:txEl>
                                          </p:spTgt>
                                        </p:tgtEl>
                                        <p:attrNameLst>
                                          <p:attrName>ppt_h</p:attrName>
                                        </p:attrNameLst>
                                      </p:cBhvr>
                                      <p:tavLst>
                                        <p:tav tm="0">
                                          <p:val>
                                            <p:strVal val="#ppt_h"/>
                                          </p:val>
                                        </p:tav>
                                        <p:tav tm="100000">
                                          <p:val>
                                            <p:strVal val="#ppt_h"/>
                                          </p:val>
                                        </p:tav>
                                      </p:tavLst>
                                    </p:anim>
                                  </p:childTnLst>
                                </p:cTn>
                              </p:par>
                              <p:par>
                                <p:cTn id="39" presetID="45" presetClass="entr" presetSubtype="0" fill="hold"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2000"/>
                                        <p:tgtEl>
                                          <p:spTgt spid="3">
                                            <p:txEl>
                                              <p:pRg st="3" end="3"/>
                                            </p:txEl>
                                          </p:spTgt>
                                        </p:tgtEl>
                                      </p:cBhvr>
                                    </p:animEffect>
                                    <p:anim calcmode="lin" valueType="num">
                                      <p:cBhvr>
                                        <p:cTn id="42"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43" dur="2000" fill="hold"/>
                                        <p:tgtEl>
                                          <p:spTgt spid="3">
                                            <p:txEl>
                                              <p:pRg st="3" end="3"/>
                                            </p:txEl>
                                          </p:spTgt>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fade">
                                      <p:cBhvr>
                                        <p:cTn id="46" dur="2000"/>
                                        <p:tgtEl>
                                          <p:spTgt spid="3">
                                            <p:txEl>
                                              <p:pRg st="4" end="4"/>
                                            </p:txEl>
                                          </p:spTgt>
                                        </p:tgtEl>
                                      </p:cBhvr>
                                    </p:animEffect>
                                    <p:anim calcmode="lin" valueType="num">
                                      <p:cBhvr>
                                        <p:cTn id="47"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8"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u="sng" dirty="0" smtClean="0">
                <a:solidFill>
                  <a:srgbClr val="FF0000"/>
                </a:solidFill>
                <a:effectLst>
                  <a:outerShdw blurRad="38100" dist="38100" dir="2700000" algn="tl">
                    <a:srgbClr val="000000">
                      <a:alpha val="43137"/>
                    </a:srgbClr>
                  </a:outerShdw>
                </a:effectLst>
                <a:latin typeface="Bernard MT Condensed" panose="02050806060905020404" pitchFamily="18" charset="0"/>
              </a:rPr>
              <a:t>You’re not alone….. Even some celebrities went through this!</a:t>
            </a:r>
            <a:endParaRPr lang="en-GB" b="1" i="1" u="sng" dirty="0">
              <a:solidFill>
                <a:srgbClr val="FF0000"/>
              </a:solidFill>
              <a:effectLst>
                <a:outerShdw blurRad="38100" dist="38100" dir="2700000" algn="tl">
                  <a:srgbClr val="000000">
                    <a:alpha val="43137"/>
                  </a:srgbClr>
                </a:outerShdw>
              </a:effectLst>
              <a:latin typeface="Bernard MT Condensed" panose="02050806060905020404" pitchFamily="18" charset="0"/>
            </a:endParaRPr>
          </a:p>
        </p:txBody>
      </p:sp>
      <p:pic>
        <p:nvPicPr>
          <p:cNvPr id="7" name="Picture 6"/>
          <p:cNvPicPr>
            <a:picLocks noChangeAspect="1"/>
          </p:cNvPicPr>
          <p:nvPr/>
        </p:nvPicPr>
        <p:blipFill>
          <a:blip r:embed="rId3"/>
          <a:stretch>
            <a:fillRect/>
          </a:stretch>
        </p:blipFill>
        <p:spPr>
          <a:xfrm>
            <a:off x="838200" y="1690688"/>
            <a:ext cx="3002280" cy="1882506"/>
          </a:xfrm>
          <a:prstGeom prst="rect">
            <a:avLst/>
          </a:prstGeom>
        </p:spPr>
      </p:pic>
      <p:pic>
        <p:nvPicPr>
          <p:cNvPr id="11" name="Picture 10"/>
          <p:cNvPicPr>
            <a:picLocks noChangeAspect="1"/>
          </p:cNvPicPr>
          <p:nvPr/>
        </p:nvPicPr>
        <p:blipFill>
          <a:blip r:embed="rId4"/>
          <a:stretch>
            <a:fillRect/>
          </a:stretch>
        </p:blipFill>
        <p:spPr>
          <a:xfrm>
            <a:off x="5024878" y="1282725"/>
            <a:ext cx="2466975" cy="1847850"/>
          </a:xfrm>
          <a:prstGeom prst="rect">
            <a:avLst/>
          </a:prstGeom>
        </p:spPr>
      </p:pic>
      <p:pic>
        <p:nvPicPr>
          <p:cNvPr id="12" name="Picture 11"/>
          <p:cNvPicPr>
            <a:picLocks noChangeAspect="1"/>
          </p:cNvPicPr>
          <p:nvPr/>
        </p:nvPicPr>
        <p:blipFill>
          <a:blip r:embed="rId5"/>
          <a:stretch>
            <a:fillRect/>
          </a:stretch>
        </p:blipFill>
        <p:spPr>
          <a:xfrm>
            <a:off x="8676248" y="1417359"/>
            <a:ext cx="2677552" cy="1838325"/>
          </a:xfrm>
          <a:prstGeom prst="rect">
            <a:avLst/>
          </a:prstGeom>
        </p:spPr>
      </p:pic>
      <p:pic>
        <p:nvPicPr>
          <p:cNvPr id="13" name="Picture 12"/>
          <p:cNvPicPr>
            <a:picLocks noChangeAspect="1"/>
          </p:cNvPicPr>
          <p:nvPr/>
        </p:nvPicPr>
        <p:blipFill>
          <a:blip r:embed="rId6"/>
          <a:stretch>
            <a:fillRect/>
          </a:stretch>
        </p:blipFill>
        <p:spPr>
          <a:xfrm>
            <a:off x="916745" y="4246685"/>
            <a:ext cx="2857500" cy="2069709"/>
          </a:xfrm>
          <a:prstGeom prst="rect">
            <a:avLst/>
          </a:prstGeom>
        </p:spPr>
      </p:pic>
      <p:pic>
        <p:nvPicPr>
          <p:cNvPr id="3" name="Picture 2"/>
          <p:cNvPicPr>
            <a:picLocks noChangeAspect="1"/>
          </p:cNvPicPr>
          <p:nvPr/>
        </p:nvPicPr>
        <p:blipFill>
          <a:blip r:embed="rId7"/>
          <a:stretch>
            <a:fillRect/>
          </a:stretch>
        </p:blipFill>
        <p:spPr>
          <a:xfrm>
            <a:off x="4824414" y="4025240"/>
            <a:ext cx="2543175" cy="1800225"/>
          </a:xfrm>
          <a:prstGeom prst="rect">
            <a:avLst/>
          </a:prstGeom>
        </p:spPr>
      </p:pic>
      <p:pic>
        <p:nvPicPr>
          <p:cNvPr id="4" name="Picture 3"/>
          <p:cNvPicPr>
            <a:picLocks noChangeAspect="1"/>
          </p:cNvPicPr>
          <p:nvPr/>
        </p:nvPicPr>
        <p:blipFill>
          <a:blip r:embed="rId8"/>
          <a:stretch>
            <a:fillRect/>
          </a:stretch>
        </p:blipFill>
        <p:spPr>
          <a:xfrm>
            <a:off x="8709073" y="3863316"/>
            <a:ext cx="2152650" cy="2124075"/>
          </a:xfrm>
          <a:prstGeom prst="rect">
            <a:avLst/>
          </a:prstGeom>
        </p:spPr>
      </p:pic>
      <p:sp>
        <p:nvSpPr>
          <p:cNvPr id="5" name="TextBox 4"/>
          <p:cNvSpPr txBox="1"/>
          <p:nvPr/>
        </p:nvSpPr>
        <p:spPr>
          <a:xfrm>
            <a:off x="928248" y="3617553"/>
            <a:ext cx="2857500" cy="584775"/>
          </a:xfrm>
          <a:prstGeom prst="rect">
            <a:avLst/>
          </a:prstGeom>
          <a:noFill/>
        </p:spPr>
        <p:txBody>
          <a:bodyPr wrap="square" rtlCol="0">
            <a:spAutoFit/>
          </a:bodyPr>
          <a:lstStyle/>
          <a:p>
            <a:r>
              <a:rPr lang="en-GB" sz="3200" b="1" dirty="0">
                <a:ln w="0"/>
                <a:solidFill>
                  <a:schemeClr val="accent1"/>
                </a:solidFill>
                <a:effectLst>
                  <a:outerShdw blurRad="38100" dist="25400" dir="5400000" algn="ctr" rotWithShape="0">
                    <a:srgbClr val="6E747A">
                      <a:alpha val="43000"/>
                    </a:srgbClr>
                  </a:outerShdw>
                </a:effectLst>
              </a:rPr>
              <a:t>Victoria Justice</a:t>
            </a:r>
          </a:p>
        </p:txBody>
      </p:sp>
      <p:sp>
        <p:nvSpPr>
          <p:cNvPr id="6" name="TextBox 5"/>
          <p:cNvSpPr txBox="1"/>
          <p:nvPr/>
        </p:nvSpPr>
        <p:spPr>
          <a:xfrm>
            <a:off x="5068657" y="3202052"/>
            <a:ext cx="2466975" cy="707886"/>
          </a:xfrm>
          <a:prstGeom prst="rect">
            <a:avLst/>
          </a:prstGeom>
          <a:noFill/>
        </p:spPr>
        <p:txBody>
          <a:bodyPr wrap="square" rtlCol="0">
            <a:spAutoFit/>
          </a:bodyPr>
          <a:lstStyle/>
          <a:p>
            <a:r>
              <a:rPr lang="en-GB" sz="4000" b="1" dirty="0">
                <a:ln w="0"/>
                <a:solidFill>
                  <a:schemeClr val="accent1"/>
                </a:solidFill>
                <a:effectLst>
                  <a:outerShdw blurRad="38100" dist="25400" dir="5400000" algn="ctr" rotWithShape="0">
                    <a:srgbClr val="6E747A">
                      <a:alpha val="43000"/>
                    </a:srgbClr>
                  </a:outerShdw>
                </a:effectLst>
              </a:rPr>
              <a:t>Katy Perry</a:t>
            </a:r>
          </a:p>
        </p:txBody>
      </p:sp>
      <p:sp>
        <p:nvSpPr>
          <p:cNvPr id="8" name="TextBox 7"/>
          <p:cNvSpPr txBox="1"/>
          <p:nvPr/>
        </p:nvSpPr>
        <p:spPr>
          <a:xfrm>
            <a:off x="8818539" y="3232831"/>
            <a:ext cx="3024921" cy="646331"/>
          </a:xfrm>
          <a:prstGeom prst="rect">
            <a:avLst/>
          </a:prstGeom>
          <a:noFill/>
        </p:spPr>
        <p:txBody>
          <a:bodyPr wrap="square" rtlCol="0">
            <a:spAutoFit/>
          </a:bodyPr>
          <a:lstStyle/>
          <a:p>
            <a:r>
              <a:rPr lang="en-GB" sz="3600" b="1" dirty="0">
                <a:ln w="0"/>
                <a:solidFill>
                  <a:schemeClr val="accent1"/>
                </a:solidFill>
                <a:effectLst>
                  <a:outerShdw blurRad="38100" dist="25400" dir="5400000" algn="ctr" rotWithShape="0">
                    <a:srgbClr val="6E747A">
                      <a:alpha val="43000"/>
                    </a:srgbClr>
                  </a:outerShdw>
                </a:effectLst>
              </a:rPr>
              <a:t>Demi Lovato</a:t>
            </a:r>
          </a:p>
        </p:txBody>
      </p:sp>
      <p:sp>
        <p:nvSpPr>
          <p:cNvPr id="9" name="TextBox 8"/>
          <p:cNvSpPr txBox="1"/>
          <p:nvPr/>
        </p:nvSpPr>
        <p:spPr>
          <a:xfrm>
            <a:off x="984483" y="6150114"/>
            <a:ext cx="2999789" cy="707886"/>
          </a:xfrm>
          <a:prstGeom prst="rect">
            <a:avLst/>
          </a:prstGeom>
          <a:noFill/>
        </p:spPr>
        <p:txBody>
          <a:bodyPr wrap="square" rtlCol="0">
            <a:spAutoFit/>
          </a:bodyPr>
          <a:lstStyle/>
          <a:p>
            <a:r>
              <a:rPr lang="en-GB" sz="4000" b="1" dirty="0">
                <a:ln w="0"/>
                <a:solidFill>
                  <a:schemeClr val="accent1"/>
                </a:solidFill>
                <a:effectLst>
                  <a:outerShdw blurRad="38100" dist="25400" dir="5400000" algn="ctr" rotWithShape="0">
                    <a:srgbClr val="6E747A">
                      <a:alpha val="43000"/>
                    </a:srgbClr>
                  </a:outerShdw>
                </a:effectLst>
              </a:rPr>
              <a:t>Taylor Swift</a:t>
            </a:r>
          </a:p>
        </p:txBody>
      </p:sp>
      <p:sp>
        <p:nvSpPr>
          <p:cNvPr id="10" name="TextBox 9"/>
          <p:cNvSpPr txBox="1"/>
          <p:nvPr/>
        </p:nvSpPr>
        <p:spPr>
          <a:xfrm>
            <a:off x="4866030" y="5940765"/>
            <a:ext cx="2625823" cy="584775"/>
          </a:xfrm>
          <a:prstGeom prst="rect">
            <a:avLst/>
          </a:prstGeom>
          <a:noFill/>
        </p:spPr>
        <p:txBody>
          <a:bodyPr wrap="square" rtlCol="0">
            <a:spAutoFit/>
          </a:bodyPr>
          <a:lstStyle/>
          <a:p>
            <a:r>
              <a:rPr lang="en-GB" sz="3200" b="1" dirty="0">
                <a:ln w="0"/>
                <a:solidFill>
                  <a:schemeClr val="accent1"/>
                </a:solidFill>
                <a:effectLst>
                  <a:outerShdw blurRad="38100" dist="25400" dir="5400000" algn="ctr" rotWithShape="0">
                    <a:srgbClr val="6E747A">
                      <a:alpha val="43000"/>
                    </a:srgbClr>
                  </a:outerShdw>
                </a:effectLst>
              </a:rPr>
              <a:t>Selena Gomez</a:t>
            </a:r>
          </a:p>
        </p:txBody>
      </p:sp>
      <p:sp>
        <p:nvSpPr>
          <p:cNvPr id="14" name="TextBox 13"/>
          <p:cNvSpPr txBox="1"/>
          <p:nvPr/>
        </p:nvSpPr>
        <p:spPr>
          <a:xfrm>
            <a:off x="8692662" y="6137209"/>
            <a:ext cx="2644727" cy="707886"/>
          </a:xfrm>
          <a:prstGeom prst="rect">
            <a:avLst/>
          </a:prstGeom>
          <a:noFill/>
        </p:spPr>
        <p:txBody>
          <a:bodyPr wrap="square" rtlCol="0">
            <a:spAutoFit/>
          </a:bodyPr>
          <a:lstStyle/>
          <a:p>
            <a:r>
              <a:rPr lang="en-GB" sz="4000" b="1" dirty="0">
                <a:ln w="0"/>
                <a:solidFill>
                  <a:schemeClr val="accent1"/>
                </a:solidFill>
                <a:effectLst>
                  <a:outerShdw blurRad="38100" dist="25400" dir="5400000" algn="ctr" rotWithShape="0">
                    <a:srgbClr val="6E747A">
                      <a:alpha val="43000"/>
                    </a:srgbClr>
                  </a:outerShdw>
                </a:effectLst>
              </a:rPr>
              <a:t>Lady Gaga</a:t>
            </a:r>
          </a:p>
        </p:txBody>
      </p:sp>
    </p:spTree>
    <p:extLst>
      <p:ext uri="{BB962C8B-B14F-4D97-AF65-F5344CB8AC3E}">
        <p14:creationId xmlns:p14="http://schemas.microsoft.com/office/powerpoint/2010/main" val="33245475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wipe(down)">
                                      <p:cBhvr>
                                        <p:cTn id="34" dur="500"/>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wipe(down)">
                                      <p:cBhvr>
                                        <p:cTn id="46" dur="500"/>
                                        <p:tgtEl>
                                          <p:spTgt spid="8">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9">
                                            <p:txEl>
                                              <p:pRg st="0" end="0"/>
                                            </p:txEl>
                                          </p:spTgt>
                                        </p:tgtEl>
                                        <p:attrNameLst>
                                          <p:attrName>style.visibility</p:attrName>
                                        </p:attrNameLst>
                                      </p:cBhvr>
                                      <p:to>
                                        <p:strVal val="visible"/>
                                      </p:to>
                                    </p:set>
                                    <p:animEffect transition="in" filter="wipe(down)">
                                      <p:cBhvr>
                                        <p:cTn id="58" dur="500"/>
                                        <p:tgtEl>
                                          <p:spTgt spid="9">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1000"/>
                                        <p:tgtEl>
                                          <p:spTgt spid="3"/>
                                        </p:tgtEl>
                                      </p:cBhvr>
                                    </p:animEffect>
                                    <p:anim calcmode="lin" valueType="num">
                                      <p:cBhvr>
                                        <p:cTn id="64" dur="1000" fill="hold"/>
                                        <p:tgtEl>
                                          <p:spTgt spid="3"/>
                                        </p:tgtEl>
                                        <p:attrNameLst>
                                          <p:attrName>ppt_x</p:attrName>
                                        </p:attrNameLst>
                                      </p:cBhvr>
                                      <p:tavLst>
                                        <p:tav tm="0">
                                          <p:val>
                                            <p:strVal val="#ppt_x"/>
                                          </p:val>
                                        </p:tav>
                                        <p:tav tm="100000">
                                          <p:val>
                                            <p:strVal val="#ppt_x"/>
                                          </p:val>
                                        </p:tav>
                                      </p:tavLst>
                                    </p:anim>
                                    <p:anim calcmode="lin" valueType="num">
                                      <p:cBhvr>
                                        <p:cTn id="6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10">
                                            <p:txEl>
                                              <p:pRg st="0" end="0"/>
                                            </p:txEl>
                                          </p:spTgt>
                                        </p:tgtEl>
                                        <p:attrNameLst>
                                          <p:attrName>style.visibility</p:attrName>
                                        </p:attrNameLst>
                                      </p:cBhvr>
                                      <p:to>
                                        <p:strVal val="visible"/>
                                      </p:to>
                                    </p:set>
                                    <p:animEffect transition="in" filter="wipe(down)">
                                      <p:cBhvr>
                                        <p:cTn id="70" dur="500"/>
                                        <p:tgtEl>
                                          <p:spTgt spid="10">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14">
                                            <p:txEl>
                                              <p:pRg st="0" end="0"/>
                                            </p:txEl>
                                          </p:spTgt>
                                        </p:tgtEl>
                                        <p:attrNameLst>
                                          <p:attrName>style.visibility</p:attrName>
                                        </p:attrNameLst>
                                      </p:cBhvr>
                                      <p:to>
                                        <p:strVal val="visible"/>
                                      </p:to>
                                    </p:set>
                                    <p:animEffect transition="in" filter="wipe(down)">
                                      <p:cBhvr>
                                        <p:cTn id="8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t="-33000" r="4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Berlin Sans FB Demi" panose="020E0802020502020306" pitchFamily="34" charset="0"/>
              </a:rPr>
              <a:t>Celebrities being bullied continued…</a:t>
            </a:r>
            <a:endParaRPr lang="en-US" dirty="0">
              <a:solidFill>
                <a:srgbClr val="FF0000"/>
              </a:solidFill>
              <a:latin typeface="Berlin Sans FB Demi" panose="020E0802020502020306" pitchFamily="34" charset="0"/>
            </a:endParaRPr>
          </a:p>
        </p:txBody>
      </p:sp>
      <p:pic>
        <p:nvPicPr>
          <p:cNvPr id="4" name="Content Placeholder 3"/>
          <p:cNvPicPr>
            <a:picLocks noGrp="1" noChangeAspect="1"/>
          </p:cNvPicPr>
          <p:nvPr>
            <p:ph idx="1"/>
          </p:nvPr>
        </p:nvPicPr>
        <p:blipFill>
          <a:blip r:embed="rId3"/>
          <a:stretch>
            <a:fillRect/>
          </a:stretch>
        </p:blipFill>
        <p:spPr>
          <a:xfrm>
            <a:off x="697523" y="1491017"/>
            <a:ext cx="3248025" cy="2799630"/>
          </a:xfrm>
          <a:prstGeom prst="rect">
            <a:avLst/>
          </a:prstGeom>
        </p:spPr>
      </p:pic>
      <p:sp>
        <p:nvSpPr>
          <p:cNvPr id="5" name="TextBox 4"/>
          <p:cNvSpPr txBox="1"/>
          <p:nvPr/>
        </p:nvSpPr>
        <p:spPr>
          <a:xfrm>
            <a:off x="697523" y="4539901"/>
            <a:ext cx="2777197" cy="461665"/>
          </a:xfrm>
          <a:prstGeom prst="rect">
            <a:avLst/>
          </a:prstGeom>
          <a:noFill/>
        </p:spPr>
        <p:txBody>
          <a:bodyPr wrap="square" rtlCol="0">
            <a:spAutoFit/>
          </a:bodyPr>
          <a:lstStyle/>
          <a:p>
            <a:r>
              <a:rPr lang="en-GB" sz="2400" dirty="0" smtClean="0">
                <a:solidFill>
                  <a:srgbClr val="7030A0"/>
                </a:solidFill>
              </a:rPr>
              <a:t>Adele</a:t>
            </a:r>
            <a:endParaRPr lang="en-US" sz="2400" dirty="0">
              <a:solidFill>
                <a:srgbClr val="7030A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6150" y="1422883"/>
            <a:ext cx="2354655" cy="3347851"/>
          </a:xfrm>
          <a:prstGeom prst="rect">
            <a:avLst/>
          </a:prstGeom>
        </p:spPr>
      </p:pic>
      <p:sp>
        <p:nvSpPr>
          <p:cNvPr id="6" name="TextBox 5"/>
          <p:cNvSpPr txBox="1"/>
          <p:nvPr/>
        </p:nvSpPr>
        <p:spPr>
          <a:xfrm>
            <a:off x="4840941" y="4955400"/>
            <a:ext cx="2269864" cy="461665"/>
          </a:xfrm>
          <a:prstGeom prst="rect">
            <a:avLst/>
          </a:prstGeom>
          <a:noFill/>
        </p:spPr>
        <p:txBody>
          <a:bodyPr wrap="square" rtlCol="0">
            <a:spAutoFit/>
          </a:bodyPr>
          <a:lstStyle/>
          <a:p>
            <a:r>
              <a:rPr lang="en-GB" sz="2400" dirty="0" smtClean="0">
                <a:solidFill>
                  <a:srgbClr val="7030A0"/>
                </a:solidFill>
              </a:rPr>
              <a:t>Bradley Simpson</a:t>
            </a:r>
            <a:endParaRPr lang="en-US" sz="2400" dirty="0">
              <a:solidFill>
                <a:srgbClr val="7030A0"/>
              </a:solidFill>
            </a:endParaRPr>
          </a:p>
        </p:txBody>
      </p:sp>
      <p:pic>
        <p:nvPicPr>
          <p:cNvPr id="8" name="Picture 7"/>
          <p:cNvPicPr>
            <a:picLocks noChangeAspect="1"/>
          </p:cNvPicPr>
          <p:nvPr/>
        </p:nvPicPr>
        <p:blipFill>
          <a:blip r:embed="rId5"/>
          <a:stretch>
            <a:fillRect/>
          </a:stretch>
        </p:blipFill>
        <p:spPr>
          <a:xfrm>
            <a:off x="7533347" y="1557434"/>
            <a:ext cx="2347163" cy="3078747"/>
          </a:xfrm>
          <a:prstGeom prst="rect">
            <a:avLst/>
          </a:prstGeom>
        </p:spPr>
      </p:pic>
      <p:pic>
        <p:nvPicPr>
          <p:cNvPr id="10" name="Picture 9"/>
          <p:cNvPicPr>
            <a:picLocks noChangeAspect="1"/>
          </p:cNvPicPr>
          <p:nvPr/>
        </p:nvPicPr>
        <p:blipFill>
          <a:blip r:embed="rId6"/>
          <a:stretch>
            <a:fillRect/>
          </a:stretch>
        </p:blipFill>
        <p:spPr>
          <a:xfrm>
            <a:off x="7850899" y="1690688"/>
            <a:ext cx="2452153" cy="3145164"/>
          </a:xfrm>
          <a:prstGeom prst="rect">
            <a:avLst/>
          </a:prstGeom>
        </p:spPr>
      </p:pic>
      <p:sp>
        <p:nvSpPr>
          <p:cNvPr id="11" name="TextBox 10"/>
          <p:cNvSpPr txBox="1"/>
          <p:nvPr/>
        </p:nvSpPr>
        <p:spPr>
          <a:xfrm>
            <a:off x="7851188" y="5001566"/>
            <a:ext cx="2355924" cy="830997"/>
          </a:xfrm>
          <a:prstGeom prst="rect">
            <a:avLst/>
          </a:prstGeom>
          <a:noFill/>
        </p:spPr>
        <p:txBody>
          <a:bodyPr wrap="square" rtlCol="0">
            <a:spAutoFit/>
          </a:bodyPr>
          <a:lstStyle/>
          <a:p>
            <a:r>
              <a:rPr lang="en-GB" sz="2400" dirty="0" smtClean="0">
                <a:solidFill>
                  <a:srgbClr val="7030A0"/>
                </a:solidFill>
              </a:rPr>
              <a:t>Leo from bars and melody </a:t>
            </a:r>
            <a:endParaRPr lang="en-US" sz="2400" dirty="0">
              <a:solidFill>
                <a:srgbClr val="7030A0"/>
              </a:solidFill>
            </a:endParaRPr>
          </a:p>
        </p:txBody>
      </p:sp>
    </p:spTree>
    <p:extLst>
      <p:ext uri="{BB962C8B-B14F-4D97-AF65-F5344CB8AC3E}">
        <p14:creationId xmlns:p14="http://schemas.microsoft.com/office/powerpoint/2010/main" val="107810776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80">
                                          <p:stCondLst>
                                            <p:cond delay="0"/>
                                          </p:stCondLst>
                                        </p:cTn>
                                        <p:tgtEl>
                                          <p:spTgt spid="3"/>
                                        </p:tgtEl>
                                      </p:cBhvr>
                                    </p:animEffect>
                                    <p:anim calcmode="lin" valueType="num">
                                      <p:cBhvr>
                                        <p:cTn id="2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gtEl>
                                      </p:cBhvr>
                                      <p:to x="100000" y="60000"/>
                                    </p:animScale>
                                    <p:animScale>
                                      <p:cBhvr>
                                        <p:cTn id="29" dur="166" decel="50000">
                                          <p:stCondLst>
                                            <p:cond delay="676"/>
                                          </p:stCondLst>
                                        </p:cTn>
                                        <p:tgtEl>
                                          <p:spTgt spid="3"/>
                                        </p:tgtEl>
                                      </p:cBhvr>
                                      <p:to x="100000" y="100000"/>
                                    </p:animScale>
                                    <p:animScale>
                                      <p:cBhvr>
                                        <p:cTn id="30" dur="26">
                                          <p:stCondLst>
                                            <p:cond delay="1312"/>
                                          </p:stCondLst>
                                        </p:cTn>
                                        <p:tgtEl>
                                          <p:spTgt spid="3"/>
                                        </p:tgtEl>
                                      </p:cBhvr>
                                      <p:to x="100000" y="80000"/>
                                    </p:animScale>
                                    <p:animScale>
                                      <p:cBhvr>
                                        <p:cTn id="31" dur="166" decel="50000">
                                          <p:stCondLst>
                                            <p:cond delay="1338"/>
                                          </p:stCondLst>
                                        </p:cTn>
                                        <p:tgtEl>
                                          <p:spTgt spid="3"/>
                                        </p:tgtEl>
                                      </p:cBhvr>
                                      <p:to x="100000" y="100000"/>
                                    </p:animScale>
                                    <p:animScale>
                                      <p:cBhvr>
                                        <p:cTn id="32" dur="26">
                                          <p:stCondLst>
                                            <p:cond delay="1642"/>
                                          </p:stCondLst>
                                        </p:cTn>
                                        <p:tgtEl>
                                          <p:spTgt spid="3"/>
                                        </p:tgtEl>
                                      </p:cBhvr>
                                      <p:to x="100000" y="90000"/>
                                    </p:animScale>
                                    <p:animScale>
                                      <p:cBhvr>
                                        <p:cTn id="33" dur="166" decel="50000">
                                          <p:stCondLst>
                                            <p:cond delay="1668"/>
                                          </p:stCondLst>
                                        </p:cTn>
                                        <p:tgtEl>
                                          <p:spTgt spid="3"/>
                                        </p:tgtEl>
                                      </p:cBhvr>
                                      <p:to x="100000" y="100000"/>
                                    </p:animScale>
                                    <p:animScale>
                                      <p:cBhvr>
                                        <p:cTn id="34" dur="26">
                                          <p:stCondLst>
                                            <p:cond delay="1808"/>
                                          </p:stCondLst>
                                        </p:cTn>
                                        <p:tgtEl>
                                          <p:spTgt spid="3"/>
                                        </p:tgtEl>
                                      </p:cBhvr>
                                      <p:to x="100000" y="95000"/>
                                    </p:animScale>
                                    <p:animScale>
                                      <p:cBhvr>
                                        <p:cTn id="35" dur="166" decel="50000">
                                          <p:stCondLst>
                                            <p:cond delay="1834"/>
                                          </p:stCondLst>
                                        </p:cTn>
                                        <p:tgtEl>
                                          <p:spTgt spid="3"/>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circle(in)">
                                      <p:cBhvr>
                                        <p:cTn id="40" dur="2000"/>
                                        <p:tgtEl>
                                          <p:spTgt spid="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Effect transition="in" filter="wheel(1)">
                                      <p:cBhvr>
                                        <p:cTn id="50"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8800" b="1" u="sng" dirty="0">
                <a:effectLst>
                  <a:outerShdw blurRad="38100" dist="38100" dir="2700000" algn="tl">
                    <a:srgbClr val="000000">
                      <a:alpha val="43137"/>
                    </a:srgbClr>
                  </a:outerShdw>
                </a:effectLst>
                <a:latin typeface="Arial Black" panose="020B0A04020102020204" pitchFamily="34" charset="0"/>
              </a:rPr>
              <a:t>Sorting it out</a:t>
            </a:r>
          </a:p>
        </p:txBody>
      </p:sp>
      <p:pic>
        <p:nvPicPr>
          <p:cNvPr id="4" name="Content Placeholder 3"/>
          <p:cNvPicPr>
            <a:picLocks noGrp="1" noChangeAspect="1"/>
          </p:cNvPicPr>
          <p:nvPr>
            <p:ph idx="1"/>
          </p:nvPr>
        </p:nvPicPr>
        <p:blipFill>
          <a:blip r:embed="rId3"/>
          <a:stretch>
            <a:fillRect/>
          </a:stretch>
        </p:blipFill>
        <p:spPr>
          <a:xfrm>
            <a:off x="838201" y="1901984"/>
            <a:ext cx="4783015" cy="3570348"/>
          </a:xfrm>
          <a:prstGeom prst="rect">
            <a:avLst/>
          </a:prstGeom>
        </p:spPr>
      </p:pic>
      <p:pic>
        <p:nvPicPr>
          <p:cNvPr id="5" name="Picture 4"/>
          <p:cNvPicPr>
            <a:picLocks noChangeAspect="1"/>
          </p:cNvPicPr>
          <p:nvPr/>
        </p:nvPicPr>
        <p:blipFill>
          <a:blip r:embed="rId4"/>
          <a:stretch>
            <a:fillRect/>
          </a:stretch>
        </p:blipFill>
        <p:spPr>
          <a:xfrm>
            <a:off x="7258930" y="1901984"/>
            <a:ext cx="3854474" cy="3570348"/>
          </a:xfrm>
          <a:prstGeom prst="rect">
            <a:avLst/>
          </a:prstGeom>
        </p:spPr>
      </p:pic>
      <p:sp>
        <p:nvSpPr>
          <p:cNvPr id="6" name="TextBox 5"/>
          <p:cNvSpPr txBox="1"/>
          <p:nvPr/>
        </p:nvSpPr>
        <p:spPr>
          <a:xfrm>
            <a:off x="937809" y="5349501"/>
            <a:ext cx="4746674" cy="1569660"/>
          </a:xfrm>
          <a:prstGeom prst="rect">
            <a:avLst/>
          </a:prstGeom>
          <a:noFill/>
        </p:spPr>
        <p:txBody>
          <a:bodyPr wrap="square" rtlCol="0">
            <a:spAutoFit/>
          </a:bodyPr>
          <a:lstStyle/>
          <a:p>
            <a:r>
              <a:rPr lang="en-GB" sz="2400" dirty="0">
                <a:ln w="0"/>
                <a:effectLst>
                  <a:outerShdw blurRad="38100" dist="19050" dir="2700000" algn="tl" rotWithShape="0">
                    <a:schemeClr val="dk1">
                      <a:alpha val="40000"/>
                    </a:schemeClr>
                  </a:outerShdw>
                </a:effectLst>
              </a:rPr>
              <a:t>Your teacher is not just there to give you a good education, but is also there to listen to you. You won’t get in trouble if you tell them.</a:t>
            </a:r>
          </a:p>
        </p:txBody>
      </p:sp>
      <p:sp>
        <p:nvSpPr>
          <p:cNvPr id="7" name="TextBox 6"/>
          <p:cNvSpPr txBox="1"/>
          <p:nvPr/>
        </p:nvSpPr>
        <p:spPr>
          <a:xfrm>
            <a:off x="7258930" y="5472614"/>
            <a:ext cx="3727938" cy="1323439"/>
          </a:xfrm>
          <a:prstGeom prst="rect">
            <a:avLst/>
          </a:prstGeom>
          <a:noFill/>
        </p:spPr>
        <p:txBody>
          <a:bodyPr wrap="square" rtlCol="0">
            <a:spAutoFit/>
          </a:bodyPr>
          <a:lstStyle/>
          <a:p>
            <a:r>
              <a:rPr lang="en-GB" sz="2000" dirty="0">
                <a:ln w="0"/>
                <a:effectLst>
                  <a:outerShdw blurRad="38100" dist="19050" dir="2700000" algn="tl" rotWithShape="0">
                    <a:schemeClr val="dk1">
                      <a:alpha val="40000"/>
                    </a:schemeClr>
                  </a:outerShdw>
                </a:effectLst>
              </a:rPr>
              <a:t>Your parents will always listen to you and will always point you in the right direction. They will help you sort things out.</a:t>
            </a:r>
          </a:p>
        </p:txBody>
      </p:sp>
    </p:spTree>
    <p:extLst>
      <p:ext uri="{BB962C8B-B14F-4D97-AF65-F5344CB8AC3E}">
        <p14:creationId xmlns:p14="http://schemas.microsoft.com/office/powerpoint/2010/main" val="181940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additive="base">
                                        <p:cTn id="3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80">
                                          <p:stCondLst>
                                            <p:cond delay="0"/>
                                          </p:stCondLst>
                                        </p:cTn>
                                        <p:tgtEl>
                                          <p:spTgt spid="5"/>
                                        </p:tgtEl>
                                      </p:cBhvr>
                                    </p:animEffect>
                                    <p:anim calcmode="lin" valueType="num">
                                      <p:cBhvr>
                                        <p:cTn id="3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2" dur="26">
                                          <p:stCondLst>
                                            <p:cond delay="650"/>
                                          </p:stCondLst>
                                        </p:cTn>
                                        <p:tgtEl>
                                          <p:spTgt spid="5"/>
                                        </p:tgtEl>
                                      </p:cBhvr>
                                      <p:to x="100000" y="60000"/>
                                    </p:animScale>
                                    <p:animScale>
                                      <p:cBhvr>
                                        <p:cTn id="43" dur="166" decel="50000">
                                          <p:stCondLst>
                                            <p:cond delay="676"/>
                                          </p:stCondLst>
                                        </p:cTn>
                                        <p:tgtEl>
                                          <p:spTgt spid="5"/>
                                        </p:tgtEl>
                                      </p:cBhvr>
                                      <p:to x="100000" y="100000"/>
                                    </p:animScale>
                                    <p:animScale>
                                      <p:cBhvr>
                                        <p:cTn id="44" dur="26">
                                          <p:stCondLst>
                                            <p:cond delay="1312"/>
                                          </p:stCondLst>
                                        </p:cTn>
                                        <p:tgtEl>
                                          <p:spTgt spid="5"/>
                                        </p:tgtEl>
                                      </p:cBhvr>
                                      <p:to x="100000" y="80000"/>
                                    </p:animScale>
                                    <p:animScale>
                                      <p:cBhvr>
                                        <p:cTn id="45" dur="166" decel="50000">
                                          <p:stCondLst>
                                            <p:cond delay="1338"/>
                                          </p:stCondLst>
                                        </p:cTn>
                                        <p:tgtEl>
                                          <p:spTgt spid="5"/>
                                        </p:tgtEl>
                                      </p:cBhvr>
                                      <p:to x="100000" y="100000"/>
                                    </p:animScale>
                                    <p:animScale>
                                      <p:cBhvr>
                                        <p:cTn id="46" dur="26">
                                          <p:stCondLst>
                                            <p:cond delay="1642"/>
                                          </p:stCondLst>
                                        </p:cTn>
                                        <p:tgtEl>
                                          <p:spTgt spid="5"/>
                                        </p:tgtEl>
                                      </p:cBhvr>
                                      <p:to x="100000" y="90000"/>
                                    </p:animScale>
                                    <p:animScale>
                                      <p:cBhvr>
                                        <p:cTn id="47" dur="166" decel="50000">
                                          <p:stCondLst>
                                            <p:cond delay="1668"/>
                                          </p:stCondLst>
                                        </p:cTn>
                                        <p:tgtEl>
                                          <p:spTgt spid="5"/>
                                        </p:tgtEl>
                                      </p:cBhvr>
                                      <p:to x="100000" y="100000"/>
                                    </p:animScale>
                                    <p:animScale>
                                      <p:cBhvr>
                                        <p:cTn id="48" dur="26">
                                          <p:stCondLst>
                                            <p:cond delay="1808"/>
                                          </p:stCondLst>
                                        </p:cTn>
                                        <p:tgtEl>
                                          <p:spTgt spid="5"/>
                                        </p:tgtEl>
                                      </p:cBhvr>
                                      <p:to x="100000" y="95000"/>
                                    </p:animScale>
                                    <p:animScale>
                                      <p:cBhvr>
                                        <p:cTn id="49" dur="166" decel="50000">
                                          <p:stCondLst>
                                            <p:cond delay="1834"/>
                                          </p:stCondLst>
                                        </p:cTn>
                                        <p:tgtEl>
                                          <p:spTgt spid="5"/>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7">
                                            <p:txEl>
                                              <p:pRg st="0" end="0"/>
                                            </p:txEl>
                                          </p:spTgt>
                                        </p:tgtEl>
                                        <p:attrNameLst>
                                          <p:attrName>style.visibility</p:attrName>
                                        </p:attrNameLst>
                                      </p:cBhvr>
                                      <p:to>
                                        <p:strVal val="visible"/>
                                      </p:to>
                                    </p:set>
                                    <p:anim calcmode="lin" valueType="num">
                                      <p:cBhvr additive="base">
                                        <p:cTn id="5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60">
          <a:fgClr>
            <a:srgbClr val="00B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GB" b="1" i="1" u="sng" dirty="0">
              <a:effectLst>
                <a:outerShdw blurRad="38100" dist="38100" dir="2700000" algn="tl">
                  <a:srgbClr val="000000">
                    <a:alpha val="43137"/>
                  </a:srgbClr>
                </a:outerShdw>
              </a:effectLst>
              <a:latin typeface="Bitstream Vera Sans" panose="020B0803030604020204" pitchFamily="34" charset="0"/>
            </a:endParaRPr>
          </a:p>
        </p:txBody>
      </p:sp>
      <p:sp>
        <p:nvSpPr>
          <p:cNvPr id="3" name="Content Placeholder 2"/>
          <p:cNvSpPr>
            <a:spLocks noGrp="1"/>
          </p:cNvSpPr>
          <p:nvPr>
            <p:ph idx="1"/>
          </p:nvPr>
        </p:nvSpPr>
        <p:spPr/>
        <p:txBody>
          <a:bodyPr>
            <a:normAutofit/>
          </a:bodyPr>
          <a:lstStyle/>
          <a:p>
            <a:r>
              <a:rPr lang="en-GB" b="1" dirty="0">
                <a:effectLst>
                  <a:outerShdw blurRad="38100" dist="38100" dir="2700000" algn="tl">
                    <a:srgbClr val="000000">
                      <a:alpha val="43137"/>
                    </a:srgbClr>
                  </a:outerShdw>
                </a:effectLst>
              </a:rPr>
              <a:t>Almost 45,000 children talked to ChildLine about bullying in 2013. NSPCC figures suggest nearly half of children and young people (46%) have been bullied at school at some point in their lives</a:t>
            </a:r>
            <a:r>
              <a:rPr lang="en-GB" b="1" dirty="0" smtClean="0">
                <a:effectLst>
                  <a:outerShdw blurRad="38100" dist="38100" dir="2700000" algn="tl">
                    <a:srgbClr val="000000">
                      <a:alpha val="43137"/>
                    </a:srgbClr>
                  </a:outerShdw>
                </a:effectLst>
              </a:rPr>
              <a:t>.</a:t>
            </a:r>
          </a:p>
          <a:p>
            <a:r>
              <a:rPr lang="en-GB" b="1" dirty="0" smtClean="0">
                <a:effectLst>
                  <a:outerShdw blurRad="38100" dist="38100" dir="2700000" algn="tl">
                    <a:srgbClr val="000000">
                      <a:alpha val="43137"/>
                    </a:srgbClr>
                  </a:outerShdw>
                </a:effectLst>
              </a:rPr>
              <a:t>The NSPCC stands for the National Society for the Prevention of Cruelty to Children. They help to make sure that young people’s lives (0-18 years), are safe, happy and bully-free.</a:t>
            </a:r>
          </a:p>
          <a:p>
            <a:r>
              <a:rPr lang="en-GB" b="1" dirty="0" smtClean="0">
                <a:effectLst>
                  <a:outerShdw blurRad="38100" dist="38100" dir="2700000" algn="tl">
                    <a:srgbClr val="000000">
                      <a:alpha val="43137"/>
                    </a:srgbClr>
                  </a:outerShdw>
                </a:effectLst>
              </a:rPr>
              <a:t>The NSPCC talked to thousands of young people, and asked them how they were being bullied and how to put up with it. The NSPCC are just one of the many organisations standing up against bullying, and helping children go through the process.</a:t>
            </a:r>
            <a:endParaRPr lang="en-GB" b="1"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825625"/>
          </a:xfrm>
          <a:prstGeom prst="rect">
            <a:avLst/>
          </a:prstGeom>
        </p:spPr>
      </p:pic>
    </p:spTree>
    <p:extLst>
      <p:ext uri="{BB962C8B-B14F-4D97-AF65-F5344CB8AC3E}">
        <p14:creationId xmlns:p14="http://schemas.microsoft.com/office/powerpoint/2010/main" val="4277928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heel(1)">
                                      <p:cBhvr>
                                        <p:cTn id="18" dur="2000"/>
                                        <p:tgtEl>
                                          <p:spTgt spid="3">
                                            <p:txEl>
                                              <p:pRg st="1" end="1"/>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heel(1)">
                                      <p:cBhvr>
                                        <p:cTn id="2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406</TotalTime>
  <Words>788</Words>
  <Application>Microsoft Office PowerPoint</Application>
  <PresentationFormat>Widescreen</PresentationFormat>
  <Paragraphs>54</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 Black</vt:lpstr>
      <vt:lpstr>Arial Rounded MT Bold</vt:lpstr>
      <vt:lpstr>Berlin Sans FB Demi</vt:lpstr>
      <vt:lpstr>Bernard MT Condensed</vt:lpstr>
      <vt:lpstr>Bitstream Vera Sans</vt:lpstr>
      <vt:lpstr>Calibri</vt:lpstr>
      <vt:lpstr>Calibri Light</vt:lpstr>
      <vt:lpstr>Office Theme</vt:lpstr>
      <vt:lpstr>PowerPoint Presentation</vt:lpstr>
      <vt:lpstr>Different types of bullying</vt:lpstr>
      <vt:lpstr>Cyber Bullying</vt:lpstr>
      <vt:lpstr>Physical Bullying</vt:lpstr>
      <vt:lpstr>Verbal Bullying</vt:lpstr>
      <vt:lpstr>You’re not alone….. Even some celebrities went through this!</vt:lpstr>
      <vt:lpstr>Celebrities being bullied continued…</vt:lpstr>
      <vt:lpstr>Sorting it out</vt:lpstr>
      <vt:lpstr>PowerPoint Presentation</vt:lpstr>
      <vt:lpstr>How do you stop being a bully?</vt:lpstr>
      <vt:lpstr>The Disadvantages</vt:lpstr>
      <vt:lpstr>Think before you say!</vt:lpstr>
      <vt:lpstr>PUT AN END TO BULLYING NOW!!!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you know what bullying is?</dc:title>
  <dc:creator>Richard Thurbon</dc:creator>
  <cp:lastModifiedBy>Mrs Luke</cp:lastModifiedBy>
  <cp:revision>37</cp:revision>
  <dcterms:created xsi:type="dcterms:W3CDTF">2015-11-20T19:23:22Z</dcterms:created>
  <dcterms:modified xsi:type="dcterms:W3CDTF">2015-12-03T11:23:26Z</dcterms:modified>
</cp:coreProperties>
</file>